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92" r:id="rId3"/>
    <p:sldId id="295" r:id="rId4"/>
    <p:sldId id="305" r:id="rId5"/>
    <p:sldId id="297" r:id="rId6"/>
    <p:sldId id="302" r:id="rId7"/>
    <p:sldId id="294" r:id="rId8"/>
    <p:sldId id="311" r:id="rId9"/>
    <p:sldId id="296" r:id="rId10"/>
    <p:sldId id="306" r:id="rId11"/>
    <p:sldId id="304" r:id="rId12"/>
    <p:sldId id="300" r:id="rId13"/>
    <p:sldId id="29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1C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9"/>
    <p:restoredTop sz="94753"/>
  </p:normalViewPr>
  <p:slideViewPr>
    <p:cSldViewPr snapToGrid="0" snapToObjects="1">
      <p:cViewPr varScale="1">
        <p:scale>
          <a:sx n="89" d="100"/>
          <a:sy n="89" d="100"/>
        </p:scale>
        <p:origin x="20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2.png>
</file>

<file path=ppt/media/image3.tiff>
</file>

<file path=ppt/media/image4.jp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CE081-C122-7C4C-BF8D-499AE278AE47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D65F48-C58F-6946-A573-B085B626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12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0067aab6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0067aab6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4500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D65F48-C58F-6946-A573-B085B62649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42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D65F48-C58F-6946-A573-B085B626494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136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D65F48-C58F-6946-A573-B085B626494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89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5125-7B90-9B40-BBAE-AE7C267CA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66" y="161926"/>
            <a:ext cx="10327433" cy="7411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7526F-B63F-5948-B649-01595947D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5022"/>
            <a:ext cx="10515600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050E2-4B63-AA40-A409-F5564824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9F49C-2B98-AE44-9006-000A744F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1960-2180-8848-8DB4-87E0E07C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EBC9CC-21EA-5641-846F-F0100F97E37F}"/>
              </a:ext>
            </a:extLst>
          </p:cNvPr>
          <p:cNvCxnSpPr>
            <a:cxnSpLocks/>
          </p:cNvCxnSpPr>
          <p:nvPr userDrawn="1"/>
        </p:nvCxnSpPr>
        <p:spPr>
          <a:xfrm>
            <a:off x="0" y="966529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48FFBD-9EC4-F144-B178-A136A905A7F2}"/>
              </a:ext>
            </a:extLst>
          </p:cNvPr>
          <p:cNvCxnSpPr>
            <a:cxnSpLocks/>
          </p:cNvCxnSpPr>
          <p:nvPr userDrawn="1"/>
        </p:nvCxnSpPr>
        <p:spPr>
          <a:xfrm>
            <a:off x="0" y="1030610"/>
            <a:ext cx="12192000" cy="0"/>
          </a:xfrm>
          <a:prstGeom prst="line">
            <a:avLst/>
          </a:prstGeom>
          <a:ln w="28575">
            <a:solidFill>
              <a:schemeClr val="accent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74197BD-E4F2-754D-BF26-CB042F463F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t="11980" r="-16464" b="15006"/>
          <a:stretch/>
        </p:blipFill>
        <p:spPr>
          <a:xfrm>
            <a:off x="7345" y="-1"/>
            <a:ext cx="1095951" cy="966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55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E685D-8312-2F4F-B4E6-23FA303B8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6738D-4EF0-474A-A0D8-E9342E0F8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59E50-B9AC-0140-9ACD-193BB1E4A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17C59-B052-974D-BD9F-573E11DEA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78C2D-AE95-4B4B-A88F-EA5033D95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5CDF7-7C45-C74F-9928-56B886137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86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7650F-8E8C-6347-B3FB-04F3B104A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E1CCB0-7FE2-C048-8D9E-C990CD6C33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F704F-59CC-9443-ACED-5FD7C95F93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DBC564-E177-0548-AEDC-2E2AE5828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71CFD-15DA-C546-AA29-12A2F71E9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1269B-CBB9-A242-8FE5-E335B2C04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176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7EF33-4A68-C34E-B995-CB3E25E23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421DEE-BA3B-504E-9575-CDEC8A63C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DABF5-311C-D244-A4A2-13E34F7CD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24959-B3FB-334B-A444-20F1A005B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1A986-6077-944F-9598-BDE09ED9F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5552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14FAE0-23A0-7F48-84E2-0E1D2A6355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2A0090-D29E-4343-956B-A1FD4A29C3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6D75B-83AF-2140-AA69-FF9B906B0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F690F-2706-9C4E-ABDD-2DD997B7D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01460-D311-8D45-B2A9-1DAF3345A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329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cxnSp>
        <p:nvCxnSpPr>
          <p:cNvPr id="20" name="Google Shape;20;p4"/>
          <p:cNvCxnSpPr/>
          <p:nvPr/>
        </p:nvCxnSpPr>
        <p:spPr>
          <a:xfrm>
            <a:off x="614100" y="1378367"/>
            <a:ext cx="10060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26702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alphaModFix amt="25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5125-7B90-9B40-BBAE-AE7C267CA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66" y="161926"/>
            <a:ext cx="10327433" cy="7411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7526F-B63F-5948-B649-01595947D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981" y="1094691"/>
            <a:ext cx="3952164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050E2-4B63-AA40-A409-F5564824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9F49C-2B98-AE44-9006-000A744F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1960-2180-8848-8DB4-87E0E07C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EBC9CC-21EA-5641-846F-F0100F97E37F}"/>
              </a:ext>
            </a:extLst>
          </p:cNvPr>
          <p:cNvCxnSpPr>
            <a:cxnSpLocks/>
          </p:cNvCxnSpPr>
          <p:nvPr userDrawn="1"/>
        </p:nvCxnSpPr>
        <p:spPr>
          <a:xfrm>
            <a:off x="0" y="966529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48FFBD-9EC4-F144-B178-A136A905A7F2}"/>
              </a:ext>
            </a:extLst>
          </p:cNvPr>
          <p:cNvCxnSpPr>
            <a:cxnSpLocks/>
          </p:cNvCxnSpPr>
          <p:nvPr userDrawn="1"/>
        </p:nvCxnSpPr>
        <p:spPr>
          <a:xfrm>
            <a:off x="0" y="1030610"/>
            <a:ext cx="12192000" cy="0"/>
          </a:xfrm>
          <a:prstGeom prst="line">
            <a:avLst/>
          </a:prstGeom>
          <a:ln w="28575">
            <a:solidFill>
              <a:schemeClr val="accent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74197BD-E4F2-754D-BF26-CB042F463F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" t="11980" r="-16464" b="15006"/>
          <a:stretch/>
        </p:blipFill>
        <p:spPr>
          <a:xfrm>
            <a:off x="7345" y="-1"/>
            <a:ext cx="1095951" cy="966197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F90806C-1CA9-E44C-BB90-7B49C1E1384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65174" y="1094691"/>
            <a:ext cx="7212845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110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pattFill prst="dotGrid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5125-7B90-9B40-BBAE-AE7C267CA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66" y="161926"/>
            <a:ext cx="10327433" cy="7411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7526F-B63F-5948-B649-01595947D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981" y="1094691"/>
            <a:ext cx="3952164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050E2-4B63-AA40-A409-F5564824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9F49C-2B98-AE44-9006-000A744F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1960-2180-8848-8DB4-87E0E07C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EBC9CC-21EA-5641-846F-F0100F97E37F}"/>
              </a:ext>
            </a:extLst>
          </p:cNvPr>
          <p:cNvCxnSpPr>
            <a:cxnSpLocks/>
          </p:cNvCxnSpPr>
          <p:nvPr userDrawn="1"/>
        </p:nvCxnSpPr>
        <p:spPr>
          <a:xfrm>
            <a:off x="0" y="966529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48FFBD-9EC4-F144-B178-A136A905A7F2}"/>
              </a:ext>
            </a:extLst>
          </p:cNvPr>
          <p:cNvCxnSpPr>
            <a:cxnSpLocks/>
          </p:cNvCxnSpPr>
          <p:nvPr userDrawn="1"/>
        </p:nvCxnSpPr>
        <p:spPr>
          <a:xfrm>
            <a:off x="0" y="1030610"/>
            <a:ext cx="12192000" cy="0"/>
          </a:xfrm>
          <a:prstGeom prst="line">
            <a:avLst/>
          </a:prstGeom>
          <a:ln w="28575">
            <a:solidFill>
              <a:schemeClr val="accent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74197BD-E4F2-754D-BF26-CB042F463F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t="11980" r="-16464" b="15006"/>
          <a:stretch/>
        </p:blipFill>
        <p:spPr>
          <a:xfrm>
            <a:off x="7345" y="-1"/>
            <a:ext cx="1095951" cy="966197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F90806C-1CA9-E44C-BB90-7B49C1E1384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65174" y="1094691"/>
            <a:ext cx="7212845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645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A5F6B1-17DC-C641-9B5A-39253BA30C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t="11980" r="-16464" b="15006"/>
          <a:stretch/>
        </p:blipFill>
        <p:spPr>
          <a:xfrm>
            <a:off x="7345" y="-1"/>
            <a:ext cx="1095951" cy="9661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E5125-7B90-9B40-BBAE-AE7C267CA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66" y="161926"/>
            <a:ext cx="10327433" cy="7411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7526F-B63F-5948-B649-01595947D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5022"/>
            <a:ext cx="5257800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050E2-4B63-AA40-A409-F5564824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9F49C-2B98-AE44-9006-000A744F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1960-2180-8848-8DB4-87E0E07C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EBC9CC-21EA-5641-846F-F0100F97E37F}"/>
              </a:ext>
            </a:extLst>
          </p:cNvPr>
          <p:cNvCxnSpPr>
            <a:cxnSpLocks/>
          </p:cNvCxnSpPr>
          <p:nvPr userDrawn="1"/>
        </p:nvCxnSpPr>
        <p:spPr>
          <a:xfrm>
            <a:off x="0" y="966529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48FFBD-9EC4-F144-B178-A136A905A7F2}"/>
              </a:ext>
            </a:extLst>
          </p:cNvPr>
          <p:cNvCxnSpPr>
            <a:cxnSpLocks/>
          </p:cNvCxnSpPr>
          <p:nvPr userDrawn="1"/>
        </p:nvCxnSpPr>
        <p:spPr>
          <a:xfrm>
            <a:off x="0" y="1030610"/>
            <a:ext cx="12192000" cy="0"/>
          </a:xfrm>
          <a:prstGeom prst="line">
            <a:avLst/>
          </a:prstGeom>
          <a:ln w="28575">
            <a:solidFill>
              <a:schemeClr val="accent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69D0974-16F0-B64B-8F86-56B501CFC0A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6001" y="1095022"/>
            <a:ext cx="5273350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5719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5125-7B90-9B40-BBAE-AE7C267CA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3078" y="161926"/>
            <a:ext cx="9780722" cy="7411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7526F-B63F-5948-B649-01595947D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5022"/>
            <a:ext cx="10515600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050E2-4B63-AA40-A409-F5564824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9F49C-2B98-AE44-9006-000A744F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1960-2180-8848-8DB4-87E0E07C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EBC9CC-21EA-5641-846F-F0100F97E37F}"/>
              </a:ext>
            </a:extLst>
          </p:cNvPr>
          <p:cNvCxnSpPr>
            <a:cxnSpLocks/>
          </p:cNvCxnSpPr>
          <p:nvPr userDrawn="1"/>
        </p:nvCxnSpPr>
        <p:spPr>
          <a:xfrm>
            <a:off x="0" y="966529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48FFBD-9EC4-F144-B178-A136A905A7F2}"/>
              </a:ext>
            </a:extLst>
          </p:cNvPr>
          <p:cNvCxnSpPr>
            <a:cxnSpLocks/>
          </p:cNvCxnSpPr>
          <p:nvPr userDrawn="1"/>
        </p:nvCxnSpPr>
        <p:spPr>
          <a:xfrm>
            <a:off x="0" y="1030610"/>
            <a:ext cx="12192000" cy="0"/>
          </a:xfrm>
          <a:prstGeom prst="line">
            <a:avLst/>
          </a:prstGeom>
          <a:ln w="28575">
            <a:solidFill>
              <a:schemeClr val="accent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439BDC6-4452-B54F-91B8-D7828D7314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40873" cy="9221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48BE9C-BDF9-E84D-85B9-1832D700E8D4}"/>
              </a:ext>
            </a:extLst>
          </p:cNvPr>
          <p:cNvSpPr txBox="1"/>
          <p:nvPr userDrawn="1"/>
        </p:nvSpPr>
        <p:spPr>
          <a:xfrm>
            <a:off x="-21627" y="-55092"/>
            <a:ext cx="1462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 real fast</a:t>
            </a:r>
          </a:p>
        </p:txBody>
      </p:sp>
    </p:spTree>
    <p:extLst>
      <p:ext uri="{BB962C8B-B14F-4D97-AF65-F5344CB8AC3E}">
        <p14:creationId xmlns:p14="http://schemas.microsoft.com/office/powerpoint/2010/main" val="367663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6E720-7C15-1146-BD63-B957BF0EB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528E9-9289-494C-8E7F-9154D89D7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162F8-9E37-3041-B38D-EFBFF73A88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3BA7AC-EFC0-F441-A363-E24B80B5E3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A2C04-0996-4443-9FCE-4F130EDC17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5B190A-C50D-134F-BAD4-78A7802A1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7CC03E-F715-494F-A6F2-52842FE13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F9D6BF-51D7-B94F-9982-FC81D320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81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C92D0-2D9A-7743-8B73-34BB53017E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14851B-F02D-C240-8D8B-7F5109C736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BD42B-6900-5946-8294-C53C2E834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4CA43-7451-4C4F-A729-5E0E412F5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CD31D-5817-E441-A0B6-623ED956E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97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C322C-2A95-0344-B27E-7426A85B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97E120-B717-2E4C-A464-AE13C76E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2BD1C6-EA9A-AA4B-9188-C1CE1EB3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F1DF7E-8DA4-AB47-BC07-66BF266A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509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2C7F8A-7E3F-0443-AAD2-38CCF6DEE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01E1FD-0E4F-9543-8486-872600908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3C6A7-A033-5742-B7B8-430421B1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705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D20D5D-8A3A-BD49-A08D-F595E3EDF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3FAD2-A80D-354B-8EB1-479C5F751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7DCFD-FE17-9D41-8B24-1A5E8FE395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C933D-4928-FB44-9A3E-6F4FC83E3E52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47E42F-E4CA-C640-A485-C1C9D7E773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5BE16-49DB-2946-8C04-106FD899E4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126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3" r:id="rId2"/>
    <p:sldLayoutId id="2147483664" r:id="rId3"/>
    <p:sldLayoutId id="2147483662" r:id="rId4"/>
    <p:sldLayoutId id="2147483661" r:id="rId5"/>
    <p:sldLayoutId id="2147483653" r:id="rId6"/>
    <p:sldLayoutId id="2147483649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geo/query/acc.cgi?acc=GSE76031" TargetMode="External"/><Relationship Id="rId2" Type="http://schemas.openxmlformats.org/officeDocument/2006/relationships/hyperlink" Target="https://www.sciencedirect.com/science/article/pii/S107476131630481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cbi.nlm.nih.gov/geo/query/acc.cgi?acc=GSE76029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hanacademy.org/science/biology/gene-expression-central-dogma" TargetMode="Externa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enome.ucsc.edu/FAQ/FAQformat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Traces/study/?go=home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cbi.nlm.nih.gov/geo/query/acc.cgi?acc=GSE76029" TargetMode="External"/><Relationship Id="rId5" Type="http://schemas.openxmlformats.org/officeDocument/2006/relationships/hyperlink" Target="https://www.ncbi.nlm.nih.gov/geo/query/acc.cgi?acc=GSE76031" TargetMode="External"/><Relationship Id="rId4" Type="http://schemas.openxmlformats.org/officeDocument/2006/relationships/hyperlink" Target="https://www.sciencedirect.com/science/article/pii/S1074761316304812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C0846506-C5E4-3144-A53A-34C1732249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22807" b="22762"/>
          <a:stretch/>
        </p:blipFill>
        <p:spPr>
          <a:xfrm>
            <a:off x="0" y="1262302"/>
            <a:ext cx="12193854" cy="42835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D1E9B3-117A-1249-96AB-130D9C682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6777" y="2341563"/>
            <a:ext cx="7841673" cy="1087437"/>
          </a:xfrm>
        </p:spPr>
        <p:txBody>
          <a:bodyPr>
            <a:norm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ChIP-seq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A26531-1AC5-1244-A7B8-0C5F591D96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9926" y="3530084"/>
            <a:ext cx="5962650" cy="425450"/>
          </a:xfrm>
        </p:spPr>
        <p:txBody>
          <a:bodyPr/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Huitian Diao (Yolanda)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91D6DC-9B28-9F46-BD4D-CB4F91C07B10}"/>
              </a:ext>
            </a:extLst>
          </p:cNvPr>
          <p:cNvSpPr txBox="1"/>
          <p:nvPr/>
        </p:nvSpPr>
        <p:spPr>
          <a:xfrm>
            <a:off x="2153078" y="4899484"/>
            <a:ext cx="8196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3"/>
                </a:solidFill>
              </a:rPr>
              <a:t>References:</a:t>
            </a:r>
          </a:p>
          <a:p>
            <a:pPr algn="ctr"/>
            <a:r>
              <a:rPr lang="en-US" dirty="0">
                <a:solidFill>
                  <a:schemeClr val="accent3"/>
                </a:solidFill>
              </a:rPr>
              <a:t>ENCODE ChIP-seq pipeline: https://</a:t>
            </a:r>
            <a:r>
              <a:rPr lang="en-US" dirty="0" err="1">
                <a:solidFill>
                  <a:schemeClr val="accent3"/>
                </a:solidFill>
              </a:rPr>
              <a:t>www.encodeproject.org</a:t>
            </a:r>
            <a:r>
              <a:rPr lang="en-US" dirty="0">
                <a:solidFill>
                  <a:schemeClr val="accent3"/>
                </a:solidFill>
              </a:rPr>
              <a:t>/pipelines/ENCPL138KID/ </a:t>
            </a:r>
          </a:p>
        </p:txBody>
      </p:sp>
    </p:spTree>
    <p:extLst>
      <p:ext uri="{BB962C8B-B14F-4D97-AF65-F5344CB8AC3E}">
        <p14:creationId xmlns:p14="http://schemas.microsoft.com/office/powerpoint/2010/main" val="2797150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E277A-E8DC-314D-9FA4-0729A6661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4.2 (Dump-</a:t>
            </a:r>
            <a:r>
              <a:rPr lang="en-US" dirty="0" err="1"/>
              <a:t>multiqc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C01A0-6F15-6E4A-8403-B61805FB1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Tips:</a:t>
            </a:r>
            <a:br>
              <a:rPr lang="en-US" sz="2000" b="1" dirty="0"/>
            </a:br>
            <a:br>
              <a:rPr lang="en-US" dirty="0"/>
            </a:br>
            <a:r>
              <a:rPr lang="en-US" sz="1800" b="1" dirty="0"/>
              <a:t>Q2.2: Self-help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rgbClr val="FF0000"/>
                </a:solidFill>
              </a:rPr>
              <a:t>o</a:t>
            </a:r>
            <a:r>
              <a:rPr lang="en-US" sz="1800" b="1" dirty="0">
                <a:solidFill>
                  <a:srgbClr val="FFC000"/>
                </a:solidFill>
              </a:rPr>
              <a:t>o</a:t>
            </a: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chemeClr val="accent6"/>
                </a:solidFill>
              </a:rPr>
              <a:t>le</a:t>
            </a:r>
            <a:r>
              <a:rPr lang="en-US" sz="1800" dirty="0"/>
              <a:t>: generate array of number in shell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rgbClr val="FF0000"/>
                </a:solidFill>
              </a:rPr>
              <a:t>o</a:t>
            </a:r>
            <a:r>
              <a:rPr lang="en-US" sz="1800" b="1" dirty="0">
                <a:solidFill>
                  <a:srgbClr val="FFC000"/>
                </a:solidFill>
              </a:rPr>
              <a:t>o</a:t>
            </a: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chemeClr val="accent6"/>
                </a:solidFill>
              </a:rPr>
              <a:t>le</a:t>
            </a:r>
            <a:r>
              <a:rPr lang="en-US" sz="1800" dirty="0"/>
              <a:t>: shell </a:t>
            </a:r>
            <a:r>
              <a:rPr lang="en-US" sz="1800" dirty="0" err="1"/>
              <a:t>seq</a:t>
            </a:r>
            <a:r>
              <a:rPr lang="en-US" sz="1800" dirty="0"/>
              <a:t> output scientific notation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rgbClr val="FF0000"/>
                </a:solidFill>
              </a:rPr>
              <a:t>o</a:t>
            </a:r>
            <a:r>
              <a:rPr lang="en-US" sz="1800" b="1" dirty="0">
                <a:solidFill>
                  <a:srgbClr val="FFC000"/>
                </a:solidFill>
              </a:rPr>
              <a:t>o</a:t>
            </a: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chemeClr val="accent6"/>
                </a:solidFill>
              </a:rPr>
              <a:t>le</a:t>
            </a:r>
            <a:r>
              <a:rPr lang="en-US" sz="1800" dirty="0"/>
              <a:t>: shell convert </a:t>
            </a:r>
            <a:r>
              <a:rPr lang="en-US" sz="1800" dirty="0" err="1"/>
              <a:t>stdout</a:t>
            </a:r>
            <a:r>
              <a:rPr lang="en-US" sz="1800" dirty="0"/>
              <a:t> to array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Q3: Self-help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rgbClr val="FF0000"/>
                </a:solidFill>
              </a:rPr>
              <a:t>o</a:t>
            </a:r>
            <a:r>
              <a:rPr lang="en-US" sz="1800" b="1" dirty="0">
                <a:solidFill>
                  <a:srgbClr val="FFC000"/>
                </a:solidFill>
              </a:rPr>
              <a:t>o</a:t>
            </a: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chemeClr val="accent6"/>
                </a:solidFill>
              </a:rPr>
              <a:t>le</a:t>
            </a:r>
            <a:r>
              <a:rPr lang="en-US" sz="1800" dirty="0"/>
              <a:t>: </a:t>
            </a:r>
            <a:r>
              <a:rPr lang="en-US" sz="1800" b="1" dirty="0" err="1"/>
              <a:t>multiqc</a:t>
            </a:r>
            <a:r>
              <a:rPr lang="en-US" sz="1800" dirty="0"/>
              <a:t> documentation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E4682-2CFE-BE48-BB11-9BEEBD578B6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66145" y="1094691"/>
            <a:ext cx="7411874" cy="50819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Questions:</a:t>
            </a:r>
          </a:p>
          <a:p>
            <a:pPr marL="514350" indent="-514350">
              <a:buAutoNum type="arabicPeriod"/>
            </a:pPr>
            <a:r>
              <a:rPr lang="en-US" sz="1800" b="1" dirty="0"/>
              <a:t>Find Run numbers for ChIP-seq data from this paper: </a:t>
            </a:r>
            <a:br>
              <a:rPr lang="en-US" sz="1800" dirty="0"/>
            </a:br>
            <a:r>
              <a:rPr lang="en-US" sz="1800" dirty="0">
                <a:hlinkClick r:id="rId2"/>
              </a:rPr>
              <a:t>B. H., Immunity, 2016</a:t>
            </a:r>
            <a:br>
              <a:rPr lang="en-US" sz="1800" dirty="0"/>
            </a:br>
            <a:r>
              <a:rPr lang="en-US" sz="1800" dirty="0"/>
              <a:t>1.1 Search for </a:t>
            </a:r>
            <a:r>
              <a:rPr lang="en-US" sz="1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GEO accession number</a:t>
            </a:r>
            <a:r>
              <a:rPr lang="en-US" sz="1800" dirty="0"/>
              <a:t> from paper</a:t>
            </a:r>
            <a:br>
              <a:rPr lang="en-US" sz="1800" dirty="0"/>
            </a:br>
            <a:r>
              <a:rPr lang="en-US" sz="1800" dirty="0"/>
              <a:t>1.2 Find </a:t>
            </a:r>
            <a:r>
              <a:rPr lang="en-US" sz="1800" dirty="0" err="1"/>
              <a:t>SubSerie</a:t>
            </a:r>
            <a:r>
              <a:rPr lang="en-US" sz="1800" dirty="0"/>
              <a:t> for </a:t>
            </a:r>
            <a:r>
              <a:rPr lang="en-US" sz="18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ChIP-seq data</a:t>
            </a:r>
            <a:br>
              <a:rPr lang="en-US" sz="1800" dirty="0"/>
            </a:br>
            <a:r>
              <a:rPr lang="en-US" sz="1800" dirty="0"/>
              <a:t>1.3 Search for ChIP-seq data accession number in SRA Run Selector</a:t>
            </a:r>
            <a:br>
              <a:rPr lang="en-US" sz="1800" dirty="0"/>
            </a:br>
            <a:r>
              <a:rPr lang="en-US" sz="1800" dirty="0"/>
              <a:t>1.4 Save </a:t>
            </a:r>
            <a:r>
              <a:rPr lang="en-US" sz="1800" b="1" dirty="0" err="1"/>
              <a:t>RunInfo</a:t>
            </a:r>
            <a:r>
              <a:rPr lang="en-US" sz="1800" b="1" dirty="0"/>
              <a:t> Table</a:t>
            </a:r>
            <a:br>
              <a:rPr lang="en-US" sz="1800" b="1" dirty="0"/>
            </a:br>
            <a:endParaRPr lang="en-US" sz="1800" b="1" dirty="0"/>
          </a:p>
          <a:p>
            <a:pPr marL="514350" indent="-514350">
              <a:buAutoNum type="arabicPeriod"/>
            </a:pPr>
            <a:r>
              <a:rPr lang="en-US" sz="1800" b="1" dirty="0"/>
              <a:t>Build a folder named </a:t>
            </a:r>
            <a:r>
              <a:rPr lang="en-US" sz="1800" b="1" dirty="0" err="1"/>
              <a:t>Sample_fastq</a:t>
            </a:r>
            <a:br>
              <a:rPr lang="en-US" sz="1800" b="1" dirty="0"/>
            </a:br>
            <a:r>
              <a:rPr lang="en-US" sz="1800" dirty="0"/>
              <a:t>2.1 Redirect to the new folder</a:t>
            </a:r>
            <a:br>
              <a:rPr lang="en-US" sz="1800" dirty="0"/>
            </a:br>
            <a:r>
              <a:rPr lang="en-US" sz="1800" dirty="0"/>
              <a:t>2.2 Save the </a:t>
            </a:r>
            <a:r>
              <a:rPr lang="en-US" sz="1800"/>
              <a:t>first 500 </a:t>
            </a:r>
            <a:r>
              <a:rPr lang="en-US" sz="1800" dirty="0"/>
              <a:t>spots of each file into </a:t>
            </a:r>
            <a:r>
              <a:rPr lang="en-US" sz="1800" b="1" dirty="0"/>
              <a:t>SRRXXXXX.500.fastq</a:t>
            </a:r>
            <a:r>
              <a:rPr lang="en-US" sz="1800" dirty="0"/>
              <a:t> with a </a:t>
            </a:r>
            <a:r>
              <a:rPr lang="en-US" sz="1800" b="1" dirty="0"/>
              <a:t>for loop</a:t>
            </a:r>
            <a:br>
              <a:rPr lang="en-US" sz="1800" dirty="0"/>
            </a:br>
            <a:r>
              <a:rPr lang="en-US" sz="1800" dirty="0"/>
              <a:t>2.3 Run </a:t>
            </a:r>
            <a:r>
              <a:rPr lang="en-US" sz="1800" b="1" dirty="0" err="1"/>
              <a:t>fastqc</a:t>
            </a:r>
            <a:r>
              <a:rPr lang="en-US" sz="1800" dirty="0"/>
              <a:t> on all the files</a:t>
            </a:r>
            <a:br>
              <a:rPr lang="en-US" sz="1800" dirty="0"/>
            </a:br>
            <a:endParaRPr lang="en-US" sz="1800" dirty="0"/>
          </a:p>
          <a:p>
            <a:pPr marL="514350" indent="-514350">
              <a:buAutoNum type="arabicPeriod"/>
            </a:pPr>
            <a:r>
              <a:rPr lang="en-US" sz="1800" b="1" dirty="0"/>
              <a:t>Run </a:t>
            </a:r>
            <a:r>
              <a:rPr lang="en-US" sz="1800" b="1" dirty="0" err="1"/>
              <a:t>multiqc</a:t>
            </a:r>
            <a:r>
              <a:rPr lang="en-US" sz="1800" b="1" dirty="0"/>
              <a:t> on the </a:t>
            </a:r>
            <a:r>
              <a:rPr lang="en-US" sz="1800" b="1" dirty="0" err="1"/>
              <a:t>fastqc</a:t>
            </a:r>
            <a:r>
              <a:rPr lang="en-US" sz="1800" b="1" dirty="0"/>
              <a:t> outputs</a:t>
            </a:r>
            <a:br>
              <a:rPr lang="en-US" sz="1800" dirty="0"/>
            </a:br>
            <a:r>
              <a:rPr lang="en-US" sz="1800" dirty="0"/>
              <a:t>Read </a:t>
            </a:r>
            <a:r>
              <a:rPr lang="en-US" sz="1800" dirty="0" err="1"/>
              <a:t>fastqc</a:t>
            </a:r>
            <a:r>
              <a:rPr lang="en-US" sz="1800" dirty="0"/>
              <a:t> and </a:t>
            </a:r>
            <a:r>
              <a:rPr lang="en-US" sz="1800" dirty="0" err="1"/>
              <a:t>multiqc</a:t>
            </a:r>
            <a:r>
              <a:rPr lang="en-US" sz="1800" dirty="0"/>
              <a:t> outputs. What did you find?</a:t>
            </a:r>
          </a:p>
        </p:txBody>
      </p:sp>
    </p:spTree>
    <p:extLst>
      <p:ext uri="{BB962C8B-B14F-4D97-AF65-F5344CB8AC3E}">
        <p14:creationId xmlns:p14="http://schemas.microsoft.com/office/powerpoint/2010/main" val="3744667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EF8CF-B11C-D64E-8E28-3DBF73D3E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Why trim Adapter -- Adapter contamination leads to lower alignment 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0DD93E-EF9F-7F4C-B9A4-31A28A387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4162" y="1474551"/>
            <a:ext cx="6023675" cy="14766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F4BC56-06CA-D443-862F-D5DA56BC6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108" y="3947618"/>
            <a:ext cx="3381779" cy="22827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2B6E5D-FF79-B54E-B663-18C120021049}"/>
              </a:ext>
            </a:extLst>
          </p:cNvPr>
          <p:cNvSpPr txBox="1"/>
          <p:nvPr/>
        </p:nvSpPr>
        <p:spPr>
          <a:xfrm>
            <a:off x="2718106" y="1137190"/>
            <a:ext cx="69439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Adapters are ligated to DNA molecules during library preparation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CF9974-426E-4F46-BEDC-978938F5DDD6}"/>
              </a:ext>
            </a:extLst>
          </p:cNvPr>
          <p:cNvSpPr txBox="1"/>
          <p:nvPr/>
        </p:nvSpPr>
        <p:spPr>
          <a:xfrm>
            <a:off x="2903554" y="3239732"/>
            <a:ext cx="63848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In Illumina sequencing, 3’ end adapter would be sequenced</a:t>
            </a:r>
          </a:p>
          <a:p>
            <a:r>
              <a:rPr lang="en-US" sz="2000" dirty="0"/>
              <a:t>if DNA insert is shorter than number of sequencing cycles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101892-6891-0646-BA02-D17A7C11B211}"/>
              </a:ext>
            </a:extLst>
          </p:cNvPr>
          <p:cNvCxnSpPr>
            <a:cxnSpLocks/>
          </p:cNvCxnSpPr>
          <p:nvPr/>
        </p:nvCxnSpPr>
        <p:spPr>
          <a:xfrm>
            <a:off x="7701281" y="1681984"/>
            <a:ext cx="196827" cy="2566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A2D619-6771-094A-AFC1-4F2016D3D3A1}"/>
              </a:ext>
            </a:extLst>
          </p:cNvPr>
          <p:cNvCxnSpPr>
            <a:cxnSpLocks/>
          </p:cNvCxnSpPr>
          <p:nvPr/>
        </p:nvCxnSpPr>
        <p:spPr>
          <a:xfrm flipV="1">
            <a:off x="4680284" y="5918766"/>
            <a:ext cx="145450" cy="3115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354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78E46FF-613E-6248-9A73-D4A4ABC2614C}"/>
              </a:ext>
            </a:extLst>
          </p:cNvPr>
          <p:cNvSpPr/>
          <p:nvPr/>
        </p:nvSpPr>
        <p:spPr>
          <a:xfrm>
            <a:off x="2294723" y="4213190"/>
            <a:ext cx="9514703" cy="717398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74D709-1F40-A542-B32E-C798B2A2E056}"/>
              </a:ext>
            </a:extLst>
          </p:cNvPr>
          <p:cNvSpPr/>
          <p:nvPr/>
        </p:nvSpPr>
        <p:spPr>
          <a:xfrm>
            <a:off x="2294723" y="1577555"/>
            <a:ext cx="9514703" cy="1039546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80C5E6-E7C5-AB41-B807-4A093C5BE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Alignment: </a:t>
            </a:r>
            <a:r>
              <a:rPr lang="en-US" b="1" dirty="0">
                <a:solidFill>
                  <a:srgbClr val="FF0000"/>
                </a:solidFill>
              </a:rPr>
              <a:t>ChIP-seq</a:t>
            </a:r>
            <a:r>
              <a:rPr lang="en-US" dirty="0"/>
              <a:t> </a:t>
            </a:r>
            <a:r>
              <a:rPr lang="en-US" dirty="0" err="1"/>
              <a:t>v.s</a:t>
            </a:r>
            <a:r>
              <a:rPr lang="en-US" dirty="0"/>
              <a:t>. </a:t>
            </a:r>
            <a:r>
              <a:rPr lang="en-US" b="1" dirty="0"/>
              <a:t>RNA-</a:t>
            </a:r>
            <a:r>
              <a:rPr lang="en-US" b="1" dirty="0" err="1"/>
              <a:t>seq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A83F18-1109-FE41-998C-50189CAC55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076" y="1647553"/>
            <a:ext cx="7662616" cy="42713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7F1F93-887A-1748-9F1F-001C5C1D1DC8}"/>
              </a:ext>
            </a:extLst>
          </p:cNvPr>
          <p:cNvSpPr txBox="1"/>
          <p:nvPr/>
        </p:nvSpPr>
        <p:spPr>
          <a:xfrm>
            <a:off x="0" y="6511408"/>
            <a:ext cx="770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https://www.khanacademy.org/science/biology/gene-expression-central-dogma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CA44B3-BE20-4145-91E8-9DD806826896}"/>
              </a:ext>
            </a:extLst>
          </p:cNvPr>
          <p:cNvSpPr txBox="1"/>
          <p:nvPr/>
        </p:nvSpPr>
        <p:spPr>
          <a:xfrm>
            <a:off x="7314717" y="1137465"/>
            <a:ext cx="3217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Genome sequencing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8B4B0D-B94C-2C4C-BB4D-73E6D6AF0219}"/>
              </a:ext>
            </a:extLst>
          </p:cNvPr>
          <p:cNvSpPr txBox="1"/>
          <p:nvPr/>
        </p:nvSpPr>
        <p:spPr>
          <a:xfrm>
            <a:off x="7314717" y="3769365"/>
            <a:ext cx="4011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Transcriptome sequencing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6CFB83-5890-3F43-A90F-AE3E8126E2D2}"/>
              </a:ext>
            </a:extLst>
          </p:cNvPr>
          <p:cNvSpPr txBox="1"/>
          <p:nvPr/>
        </p:nvSpPr>
        <p:spPr>
          <a:xfrm>
            <a:off x="7439410" y="1706193"/>
            <a:ext cx="10462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ChIP-seq</a:t>
            </a:r>
          </a:p>
          <a:p>
            <a:r>
              <a:rPr lang="en-US" dirty="0"/>
              <a:t>ATAC-</a:t>
            </a:r>
            <a:r>
              <a:rPr lang="en-US" dirty="0" err="1"/>
              <a:t>seq</a:t>
            </a:r>
            <a:endParaRPr lang="en-US" dirty="0"/>
          </a:p>
          <a:p>
            <a:r>
              <a:rPr lang="en-US" dirty="0"/>
              <a:t>Hi-C …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31DB85-FB58-6E42-9872-A345A57DBCF3}"/>
              </a:ext>
            </a:extLst>
          </p:cNvPr>
          <p:cNvSpPr txBox="1"/>
          <p:nvPr/>
        </p:nvSpPr>
        <p:spPr>
          <a:xfrm>
            <a:off x="7439410" y="4450163"/>
            <a:ext cx="987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428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8C6EB0A-7290-4648-BCF5-B913E0848363}"/>
              </a:ext>
            </a:extLst>
          </p:cNvPr>
          <p:cNvSpPr/>
          <p:nvPr/>
        </p:nvSpPr>
        <p:spPr>
          <a:xfrm>
            <a:off x="3467099" y="4302320"/>
            <a:ext cx="8364112" cy="11524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F2A322-8B07-8744-B48D-AE359C367F2D}"/>
              </a:ext>
            </a:extLst>
          </p:cNvPr>
          <p:cNvSpPr/>
          <p:nvPr/>
        </p:nvSpPr>
        <p:spPr>
          <a:xfrm>
            <a:off x="3467100" y="2990726"/>
            <a:ext cx="3278474" cy="117218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70B389-EC4F-FA46-966C-46A91ABF4EC5}"/>
              </a:ext>
            </a:extLst>
          </p:cNvPr>
          <p:cNvSpPr/>
          <p:nvPr/>
        </p:nvSpPr>
        <p:spPr>
          <a:xfrm>
            <a:off x="3467100" y="1387062"/>
            <a:ext cx="4912402" cy="121591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5E8A57-9E72-CC44-8943-652024F22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formats – </a:t>
            </a:r>
            <a:r>
              <a:rPr lang="en-US" dirty="0" err="1"/>
              <a:t>fastq</a:t>
            </a:r>
            <a:r>
              <a:rPr lang="en-US" dirty="0"/>
              <a:t>, </a:t>
            </a:r>
            <a:r>
              <a:rPr lang="en-US" dirty="0" err="1"/>
              <a:t>sam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DC430-84E1-E84D-BD98-D5BCA23BE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588" y="1095021"/>
            <a:ext cx="5257800" cy="472521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Fastq</a:t>
            </a:r>
            <a:r>
              <a:rPr lang="en-US" b="1" dirty="0"/>
              <a:t> File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6241D6-8882-B34D-8D75-08E63B057A6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7075" y="2838971"/>
            <a:ext cx="5273350" cy="47252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Sam File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40C168-6165-474E-B3C7-78D61FF8CDE2}"/>
              </a:ext>
            </a:extLst>
          </p:cNvPr>
          <p:cNvSpPr txBox="1"/>
          <p:nvPr/>
        </p:nvSpPr>
        <p:spPr>
          <a:xfrm>
            <a:off x="647075" y="1402653"/>
            <a:ext cx="26334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Sequence identifier</a:t>
            </a:r>
          </a:p>
          <a:p>
            <a:pPr algn="r"/>
            <a:r>
              <a:rPr lang="en-US" dirty="0">
                <a:solidFill>
                  <a:schemeClr val="accent1"/>
                </a:solidFill>
              </a:rPr>
              <a:t>Sequence</a:t>
            </a:r>
          </a:p>
          <a:p>
            <a:pPr algn="r"/>
            <a:r>
              <a:rPr lang="en-US" dirty="0">
                <a:solidFill>
                  <a:schemeClr val="accent1"/>
                </a:solidFill>
              </a:rPr>
              <a:t>Quality score identifier (+)</a:t>
            </a:r>
          </a:p>
          <a:p>
            <a:pPr algn="r"/>
            <a:r>
              <a:rPr lang="en-US" dirty="0">
                <a:solidFill>
                  <a:schemeClr val="accent1"/>
                </a:solidFill>
              </a:rPr>
              <a:t>Quality score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1DE8AB-BDF4-0A4E-9B96-602B5BCCFDE7}"/>
              </a:ext>
            </a:extLst>
          </p:cNvPr>
          <p:cNvSpPr txBox="1"/>
          <p:nvPr/>
        </p:nvSpPr>
        <p:spPr>
          <a:xfrm>
            <a:off x="3467100" y="1389874"/>
            <a:ext cx="46994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@SIM:1:FCX:1:15:6329:1045 1:N:0:2</a:t>
            </a:r>
          </a:p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TCGCACTCAACGCCCTGCATATGACAAGACAGAATC</a:t>
            </a:r>
          </a:p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+</a:t>
            </a:r>
          </a:p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&lt;&gt;;##=&gt;&lt;9=AAAAAAAAAA9#:&lt;#&lt;;&lt;&lt;&lt;????#=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2F345E-B111-1545-B028-837C63EB16ED}"/>
              </a:ext>
            </a:extLst>
          </p:cNvPr>
          <p:cNvSpPr txBox="1"/>
          <p:nvPr/>
        </p:nvSpPr>
        <p:spPr>
          <a:xfrm>
            <a:off x="3467100" y="2994290"/>
            <a:ext cx="30684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@HD    VN:1.3   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SO:coordinate</a:t>
            </a:r>
            <a:b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@SQ   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SN:conticA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   LN:443</a:t>
            </a:r>
            <a:b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@SQ   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SN:contigB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   LN:1493</a:t>
            </a:r>
            <a:b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@SQ   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SN:contigC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   LN:328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06A1F5-05AB-F94A-BFC8-9FF169DDAC06}"/>
              </a:ext>
            </a:extLst>
          </p:cNvPr>
          <p:cNvSpPr txBox="1"/>
          <p:nvPr/>
        </p:nvSpPr>
        <p:spPr>
          <a:xfrm>
            <a:off x="3467100" y="4287112"/>
            <a:ext cx="8177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readID43GYAX15:7:1:1202:19894/1    256    contig43    613960    1    65M    *    0    0    CCAGCGCGAACGAAATCCGCATGCGTCTGGTCGTTGCACGGAACGGCGGCGGTGTGATGCACGGC    EDDEEDEE=EE?DE??DDDBADEBEFFFDBEFFEBCBC=?BEEEE@=:?::?7?:8-6?7?@??#    AS:i:0    XS:i:0  XN:i:0  XM:i:0  XO:i:0  XG:i:0  NM:i:0  MD:Z:65  YT:Z:UU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F41DD4-EAD9-3C4A-ADD0-4C32D68AFEBE}"/>
              </a:ext>
            </a:extLst>
          </p:cNvPr>
          <p:cNvSpPr txBox="1"/>
          <p:nvPr/>
        </p:nvSpPr>
        <p:spPr>
          <a:xfrm>
            <a:off x="2408133" y="3343764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AB5985-11C9-B146-84DF-CC153F64EDCE}"/>
              </a:ext>
            </a:extLst>
          </p:cNvPr>
          <p:cNvSpPr txBox="1"/>
          <p:nvPr/>
        </p:nvSpPr>
        <p:spPr>
          <a:xfrm>
            <a:off x="1715957" y="4671081"/>
            <a:ext cx="156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Alignment info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7CC8480-7D93-E640-A965-2D6E8F0350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867325"/>
              </p:ext>
            </p:extLst>
          </p:nvPr>
        </p:nvGraphicFramePr>
        <p:xfrm>
          <a:off x="151662" y="5534198"/>
          <a:ext cx="11888676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723">
                  <a:extLst>
                    <a:ext uri="{9D8B030D-6E8A-4147-A177-3AD203B41FA5}">
                      <a16:colId xmlns:a16="http://schemas.microsoft.com/office/drawing/2014/main" val="2696177462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872073576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2310312140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438822873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984739219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920931184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874252221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3859262146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228739836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803152703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318688614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9269567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Sam Flag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Ref  Name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Position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MAPQ quality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CIGAR string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Mate name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Mate </a:t>
                      </a:r>
                      <a:r>
                        <a:rPr lang="en-US" sz="1600" b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Pos</a:t>
                      </a:r>
                      <a:endParaRPr lang="en-US" sz="16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Temp length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Read Sequence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Read Quality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Add. Info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5125339"/>
                  </a:ext>
                </a:extLst>
              </a:tr>
            </a:tbl>
          </a:graphicData>
        </a:graphic>
      </p:graphicFrame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301EAC1-DFF6-5A46-9E3A-539F1927FC4B}"/>
              </a:ext>
            </a:extLst>
          </p:cNvPr>
          <p:cNvCxnSpPr>
            <a:cxnSpLocks/>
          </p:cNvCxnSpPr>
          <p:nvPr/>
        </p:nvCxnSpPr>
        <p:spPr>
          <a:xfrm flipH="1">
            <a:off x="2498222" y="5055403"/>
            <a:ext cx="1" cy="3852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6C5F131-D5DC-D64C-81FD-55F421E40F93}"/>
              </a:ext>
            </a:extLst>
          </p:cNvPr>
          <p:cNvSpPr txBox="1"/>
          <p:nvPr/>
        </p:nvSpPr>
        <p:spPr>
          <a:xfrm>
            <a:off x="151662" y="6116882"/>
            <a:ext cx="3177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Columns separated by Tab (/t)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52262D-DA11-E043-834C-6EA5264CBFF2}"/>
              </a:ext>
            </a:extLst>
          </p:cNvPr>
          <p:cNvSpPr txBox="1"/>
          <p:nvPr/>
        </p:nvSpPr>
        <p:spPr>
          <a:xfrm>
            <a:off x="2999932" y="6486214"/>
            <a:ext cx="91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>
                <a:solidFill>
                  <a:srgbClr val="FF0000"/>
                </a:solidFill>
              </a:rPr>
              <a:t>All you want to know about file formats is here: </a:t>
            </a:r>
            <a:r>
              <a:rPr lang="en-US" i="1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https://genome.ucsc.edu/FAQ/FAQformat.html</a:t>
            </a:r>
            <a:endParaRPr 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619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Using sticky notes for feedback</a:t>
            </a:r>
            <a:endParaRPr dirty="0"/>
          </a:p>
        </p:txBody>
      </p:sp>
      <p:pic>
        <p:nvPicPr>
          <p:cNvPr id="238" name="Google Shape;238;p26"/>
          <p:cNvPicPr preferRelativeResize="0"/>
          <p:nvPr/>
        </p:nvPicPr>
        <p:blipFill rotWithShape="1">
          <a:blip r:embed="rId3">
            <a:alphaModFix/>
          </a:blip>
          <a:srcRect l="3466" t="10201" r="3846"/>
          <a:stretch/>
        </p:blipFill>
        <p:spPr>
          <a:xfrm>
            <a:off x="620200" y="2296400"/>
            <a:ext cx="3408965" cy="2745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6"/>
          <p:cNvPicPr preferRelativeResize="0"/>
          <p:nvPr/>
        </p:nvPicPr>
        <p:blipFill rotWithShape="1">
          <a:blip r:embed="rId3">
            <a:alphaModFix/>
          </a:blip>
          <a:srcRect l="3466" t="10201" r="3846"/>
          <a:stretch/>
        </p:blipFill>
        <p:spPr>
          <a:xfrm>
            <a:off x="4391518" y="2296400"/>
            <a:ext cx="3408965" cy="2745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6"/>
          <p:cNvPicPr preferRelativeResize="0"/>
          <p:nvPr/>
        </p:nvPicPr>
        <p:blipFill rotWithShape="1">
          <a:blip r:embed="rId3">
            <a:alphaModFix/>
          </a:blip>
          <a:srcRect l="3466" t="10201" r="3846"/>
          <a:stretch/>
        </p:blipFill>
        <p:spPr>
          <a:xfrm>
            <a:off x="8162816" y="2296400"/>
            <a:ext cx="3408965" cy="2745632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6"/>
          <p:cNvSpPr/>
          <p:nvPr/>
        </p:nvSpPr>
        <p:spPr>
          <a:xfrm>
            <a:off x="5866300" y="2091767"/>
            <a:ext cx="1288000" cy="763600"/>
          </a:xfrm>
          <a:prstGeom prst="rect">
            <a:avLst/>
          </a:prstGeom>
          <a:solidFill>
            <a:srgbClr val="D3E63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42" name="Google Shape;242;p26"/>
          <p:cNvSpPr/>
          <p:nvPr/>
        </p:nvSpPr>
        <p:spPr>
          <a:xfrm>
            <a:off x="2092100" y="2091767"/>
            <a:ext cx="1288000" cy="763600"/>
          </a:xfrm>
          <a:prstGeom prst="rect">
            <a:avLst/>
          </a:prstGeom>
          <a:solidFill>
            <a:srgbClr val="60C2B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43" name="Google Shape;243;p26"/>
          <p:cNvSpPr/>
          <p:nvPr/>
        </p:nvSpPr>
        <p:spPr>
          <a:xfrm>
            <a:off x="9640500" y="2091767"/>
            <a:ext cx="1288000" cy="763600"/>
          </a:xfrm>
          <a:prstGeom prst="rect">
            <a:avLst/>
          </a:prstGeom>
          <a:solidFill>
            <a:srgbClr val="E6457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44" name="Google Shape;244;p26"/>
          <p:cNvSpPr txBox="1"/>
          <p:nvPr/>
        </p:nvSpPr>
        <p:spPr>
          <a:xfrm>
            <a:off x="620200" y="5064567"/>
            <a:ext cx="3351600" cy="1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533"/>
              <a:t>“I’ve got a good handle on things…”</a:t>
            </a:r>
            <a:endParaRPr sz="2533"/>
          </a:p>
        </p:txBody>
      </p:sp>
      <p:sp>
        <p:nvSpPr>
          <p:cNvPr id="245" name="Google Shape;245;p26"/>
          <p:cNvSpPr txBox="1"/>
          <p:nvPr/>
        </p:nvSpPr>
        <p:spPr>
          <a:xfrm>
            <a:off x="4420200" y="5064567"/>
            <a:ext cx="3351600" cy="1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533"/>
              <a:t>“I think I understand but I’m still working through things…”</a:t>
            </a:r>
            <a:endParaRPr sz="2533"/>
          </a:p>
        </p:txBody>
      </p:sp>
      <p:sp>
        <p:nvSpPr>
          <p:cNvPr id="246" name="Google Shape;246;p26"/>
          <p:cNvSpPr txBox="1"/>
          <p:nvPr/>
        </p:nvSpPr>
        <p:spPr>
          <a:xfrm>
            <a:off x="8220200" y="5064567"/>
            <a:ext cx="3502400" cy="1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533"/>
              <a:t>“I’m not understanding and I’m a little lost right now...”</a:t>
            </a:r>
            <a:endParaRPr sz="2533"/>
          </a:p>
        </p:txBody>
      </p:sp>
    </p:spTree>
    <p:extLst>
      <p:ext uri="{BB962C8B-B14F-4D97-AF65-F5344CB8AC3E}">
        <p14:creationId xmlns:p14="http://schemas.microsoft.com/office/powerpoint/2010/main" val="349037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animBg="1"/>
      <p:bldP spid="242" grpId="0" animBg="1"/>
      <p:bldP spid="243" grpId="0" animBg="1"/>
      <p:bldP spid="244" grpId="0"/>
      <p:bldP spid="245" grpId="0"/>
      <p:bldP spid="24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D7B57-3C1A-274D-97A8-6B23D42AD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course material</a:t>
            </a:r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0B88E569-8946-7643-BC84-F0DFF5920F2C}"/>
              </a:ext>
            </a:extLst>
          </p:cNvPr>
          <p:cNvSpPr/>
          <p:nvPr/>
        </p:nvSpPr>
        <p:spPr>
          <a:xfrm>
            <a:off x="1149930" y="1656612"/>
            <a:ext cx="3394365" cy="1758074"/>
          </a:xfrm>
          <a:prstGeom prst="cloud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E3973B-0E5B-6A48-9727-4D566E48AFE8}"/>
              </a:ext>
            </a:extLst>
          </p:cNvPr>
          <p:cNvSpPr txBox="1"/>
          <p:nvPr/>
        </p:nvSpPr>
        <p:spPr>
          <a:xfrm>
            <a:off x="1328074" y="2120150"/>
            <a:ext cx="30380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Github</a:t>
            </a:r>
            <a:endParaRPr lang="en-US" sz="24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Applied-Bioinformatics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C291E8-A043-0D4B-A5B9-D0BA28565FEF}"/>
              </a:ext>
            </a:extLst>
          </p:cNvPr>
          <p:cNvSpPr txBox="1"/>
          <p:nvPr/>
        </p:nvSpPr>
        <p:spPr>
          <a:xfrm>
            <a:off x="2404922" y="4714655"/>
            <a:ext cx="3017520" cy="830997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none" rtlCol="0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 local:</a:t>
            </a: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Applied-Bioinformatics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3DF655-D010-5F4F-88AB-928F14C02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30" y="4070810"/>
            <a:ext cx="2016992" cy="2118689"/>
          </a:xfrm>
          <a:prstGeom prst="rect">
            <a:avLst/>
          </a:prstGeom>
        </p:spPr>
      </p:pic>
      <p:sp>
        <p:nvSpPr>
          <p:cNvPr id="10" name="Cloud 9">
            <a:extLst>
              <a:ext uri="{FF2B5EF4-FFF2-40B4-BE49-F238E27FC236}">
                <a16:creationId xmlns:a16="http://schemas.microsoft.com/office/drawing/2014/main" id="{0DFA37DC-5195-704D-91C0-F5BEDF91C541}"/>
              </a:ext>
            </a:extLst>
          </p:cNvPr>
          <p:cNvSpPr/>
          <p:nvPr/>
        </p:nvSpPr>
        <p:spPr>
          <a:xfrm>
            <a:off x="7185427" y="1656612"/>
            <a:ext cx="3394365" cy="1758074"/>
          </a:xfrm>
          <a:prstGeom prst="cloud">
            <a:avLst/>
          </a:pr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DDC4BA-CC83-8047-A246-AB5CEF262D00}"/>
              </a:ext>
            </a:extLst>
          </p:cNvPr>
          <p:cNvSpPr txBox="1"/>
          <p:nvPr/>
        </p:nvSpPr>
        <p:spPr>
          <a:xfrm>
            <a:off x="8353457" y="2120150"/>
            <a:ext cx="10583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Github</a:t>
            </a:r>
            <a:endParaRPr lang="en-US" sz="24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92F17B-2A9B-9544-99A2-8B8393A21853}"/>
              </a:ext>
            </a:extLst>
          </p:cNvPr>
          <p:cNvSpPr txBox="1"/>
          <p:nvPr/>
        </p:nvSpPr>
        <p:spPr>
          <a:xfrm>
            <a:off x="8440419" y="4714655"/>
            <a:ext cx="3017520" cy="830997"/>
          </a:xfrm>
          <a:prstGeom prst="rect">
            <a:avLst/>
          </a:pr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 local:</a:t>
            </a:r>
          </a:p>
          <a:p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My_name_HW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248BE50-34B5-9F4D-AF01-33E3886A6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427" y="4070810"/>
            <a:ext cx="2016992" cy="2118689"/>
          </a:xfrm>
          <a:prstGeom prst="rect">
            <a:avLst/>
          </a:prstGeom>
        </p:spPr>
      </p:pic>
      <p:sp>
        <p:nvSpPr>
          <p:cNvPr id="14" name="Down Arrow 13">
            <a:extLst>
              <a:ext uri="{FF2B5EF4-FFF2-40B4-BE49-F238E27FC236}">
                <a16:creationId xmlns:a16="http://schemas.microsoft.com/office/drawing/2014/main" id="{111549B2-DC43-7B48-AE88-3A61B8302654}"/>
              </a:ext>
            </a:extLst>
          </p:cNvPr>
          <p:cNvSpPr/>
          <p:nvPr/>
        </p:nvSpPr>
        <p:spPr>
          <a:xfrm>
            <a:off x="2660075" y="3556073"/>
            <a:ext cx="374073" cy="1004915"/>
          </a:xfrm>
          <a:prstGeom prst="down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F04038-D505-7F42-8F24-620A93CDD895}"/>
              </a:ext>
            </a:extLst>
          </p:cNvPr>
          <p:cNvSpPr txBox="1"/>
          <p:nvPr/>
        </p:nvSpPr>
        <p:spPr>
          <a:xfrm>
            <a:off x="2972417" y="3783315"/>
            <a:ext cx="10358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2FC86B28-E038-374A-A5D0-781FE4BAB6DC}"/>
              </a:ext>
            </a:extLst>
          </p:cNvPr>
          <p:cNvSpPr/>
          <p:nvPr/>
        </p:nvSpPr>
        <p:spPr>
          <a:xfrm rot="16200000">
            <a:off x="5761258" y="4802333"/>
            <a:ext cx="374073" cy="655638"/>
          </a:xfrm>
          <a:prstGeom prst="down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C18F1E-296D-9740-B115-D4BAEA751977}"/>
              </a:ext>
            </a:extLst>
          </p:cNvPr>
          <p:cNvSpPr txBox="1"/>
          <p:nvPr/>
        </p:nvSpPr>
        <p:spPr>
          <a:xfrm>
            <a:off x="5534545" y="4560988"/>
            <a:ext cx="773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copy</a:t>
            </a:r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C7EF76FB-B153-154E-B158-02D3F2B5F40C}"/>
              </a:ext>
            </a:extLst>
          </p:cNvPr>
          <p:cNvSpPr/>
          <p:nvPr/>
        </p:nvSpPr>
        <p:spPr>
          <a:xfrm rot="10800000">
            <a:off x="8862439" y="3520943"/>
            <a:ext cx="374073" cy="1004915"/>
          </a:xfrm>
          <a:prstGeom prst="down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8FDC61-3351-7F47-A108-C44249F8DCA1}"/>
              </a:ext>
            </a:extLst>
          </p:cNvPr>
          <p:cNvSpPr txBox="1"/>
          <p:nvPr/>
        </p:nvSpPr>
        <p:spPr>
          <a:xfrm>
            <a:off x="9236512" y="3783315"/>
            <a:ext cx="117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push</a:t>
            </a:r>
          </a:p>
        </p:txBody>
      </p:sp>
    </p:spTree>
    <p:extLst>
      <p:ext uri="{BB962C8B-B14F-4D97-AF65-F5344CB8AC3E}">
        <p14:creationId xmlns:p14="http://schemas.microsoft.com/office/powerpoint/2010/main" val="200354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 animBg="1"/>
      <p:bldP spid="14" grpId="0" animBg="1"/>
      <p:bldP spid="15" grpId="0"/>
      <p:bldP spid="16" grpId="0" animBg="1"/>
      <p:bldP spid="17" grpId="0"/>
      <p:bldP spid="19" grpId="0" animBg="1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C6868-BC20-EA45-AB6D-C23BA914E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66" y="161926"/>
            <a:ext cx="10327433" cy="741186"/>
          </a:xfrm>
        </p:spPr>
        <p:txBody>
          <a:bodyPr/>
          <a:lstStyle/>
          <a:p>
            <a:r>
              <a:rPr lang="en-US" dirty="0"/>
              <a:t>Q&amp;A.1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46623-CB66-0E4D-801F-D7CB17CDE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5022"/>
            <a:ext cx="10515600" cy="830031"/>
          </a:xfrm>
        </p:spPr>
        <p:txBody>
          <a:bodyPr/>
          <a:lstStyle/>
          <a:p>
            <a:r>
              <a:rPr lang="en-US" dirty="0"/>
              <a:t>Why when using some packages we need to include the full path but for others we don't have to?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0B6E4C-0798-C041-BE8E-1CA0013085D7}"/>
              </a:ext>
            </a:extLst>
          </p:cNvPr>
          <p:cNvSpPr txBox="1"/>
          <p:nvPr/>
        </p:nvSpPr>
        <p:spPr>
          <a:xfrm>
            <a:off x="888167" y="2186890"/>
            <a:ext cx="10415666" cy="923330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%%bash</a:t>
            </a:r>
          </a:p>
          <a:p>
            <a:r>
              <a:rPr lang="en-US" dirty="0"/>
              <a:t>which grep</a:t>
            </a:r>
          </a:p>
          <a:p>
            <a:r>
              <a:rPr lang="en-US" dirty="0"/>
              <a:t>which </a:t>
            </a:r>
            <a:r>
              <a:rPr lang="en-US" dirty="0" err="1"/>
              <a:t>fastqc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A82341-B35F-D14B-89AE-4BF197DA2642}"/>
              </a:ext>
            </a:extLst>
          </p:cNvPr>
          <p:cNvSpPr txBox="1"/>
          <p:nvPr/>
        </p:nvSpPr>
        <p:spPr>
          <a:xfrm>
            <a:off x="888168" y="3110220"/>
            <a:ext cx="10415666" cy="646331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/</a:t>
            </a:r>
            <a:r>
              <a:rPr lang="en-US" dirty="0" err="1">
                <a:highlight>
                  <a:srgbClr val="FFFF00"/>
                </a:highlight>
              </a:rPr>
              <a:t>usr</a:t>
            </a:r>
            <a:r>
              <a:rPr lang="en-US" dirty="0">
                <a:highlight>
                  <a:srgbClr val="FFFF00"/>
                </a:highlight>
              </a:rPr>
              <a:t>/bin</a:t>
            </a:r>
            <a:r>
              <a:rPr lang="en-US" dirty="0"/>
              <a:t>/grep </a:t>
            </a:r>
          </a:p>
          <a:p>
            <a:r>
              <a:rPr lang="en-US" dirty="0">
                <a:highlight>
                  <a:srgbClr val="00FFFF"/>
                </a:highlight>
              </a:rPr>
              <a:t>/Users/</a:t>
            </a:r>
            <a:r>
              <a:rPr lang="en-US" dirty="0" err="1">
                <a:highlight>
                  <a:srgbClr val="00FFFF"/>
                </a:highlight>
              </a:rPr>
              <a:t>yolandatiao</a:t>
            </a:r>
            <a:r>
              <a:rPr lang="en-US" dirty="0">
                <a:highlight>
                  <a:srgbClr val="00FFFF"/>
                </a:highlight>
              </a:rPr>
              <a:t>/anaconda/bin</a:t>
            </a:r>
            <a:r>
              <a:rPr lang="en-US" dirty="0"/>
              <a:t>/</a:t>
            </a:r>
            <a:r>
              <a:rPr lang="en-US" dirty="0" err="1"/>
              <a:t>fastqc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C3DF2E-EF98-4940-B868-CA7CD51D025B}"/>
              </a:ext>
            </a:extLst>
          </p:cNvPr>
          <p:cNvSpPr txBox="1"/>
          <p:nvPr/>
        </p:nvSpPr>
        <p:spPr>
          <a:xfrm>
            <a:off x="888168" y="1837702"/>
            <a:ext cx="355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Step 1. Where are the executables?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1D80FD-DABD-BF46-9FE2-B60F13BB345C}"/>
              </a:ext>
            </a:extLst>
          </p:cNvPr>
          <p:cNvSpPr txBox="1"/>
          <p:nvPr/>
        </p:nvSpPr>
        <p:spPr>
          <a:xfrm>
            <a:off x="888167" y="3926085"/>
            <a:ext cx="4773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Step 1. How the computer find the executables?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A605D4-07DB-1F47-AC8E-90ECEE263AA3}"/>
              </a:ext>
            </a:extLst>
          </p:cNvPr>
          <p:cNvSpPr txBox="1"/>
          <p:nvPr/>
        </p:nvSpPr>
        <p:spPr>
          <a:xfrm>
            <a:off x="888168" y="4295417"/>
            <a:ext cx="10415666" cy="646331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%%bash</a:t>
            </a:r>
          </a:p>
          <a:p>
            <a:r>
              <a:rPr lang="en-US" dirty="0" err="1"/>
              <a:t>printenv</a:t>
            </a:r>
            <a:r>
              <a:rPr lang="en-US" dirty="0"/>
              <a:t> | grep “PATH”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5389B2-E8F9-3646-9159-32E1B52DA8FA}"/>
              </a:ext>
            </a:extLst>
          </p:cNvPr>
          <p:cNvSpPr txBox="1"/>
          <p:nvPr/>
        </p:nvSpPr>
        <p:spPr>
          <a:xfrm>
            <a:off x="888167" y="4941748"/>
            <a:ext cx="10415667" cy="1754326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A1C11"/>
                </a:solidFill>
              </a:rPr>
              <a:t>PATH=/Users/</a:t>
            </a:r>
            <a:r>
              <a:rPr lang="en-US" dirty="0" err="1">
                <a:solidFill>
                  <a:srgbClr val="2A1C11"/>
                </a:solidFill>
              </a:rPr>
              <a:t>yolandatiao</a:t>
            </a:r>
            <a:r>
              <a:rPr lang="en-US" dirty="0">
                <a:solidFill>
                  <a:srgbClr val="2A1C11"/>
                </a:solidFill>
              </a:rPr>
              <a:t>/anaconda/</a:t>
            </a:r>
            <a:r>
              <a:rPr lang="en-US" dirty="0" err="1">
                <a:solidFill>
                  <a:srgbClr val="2A1C11"/>
                </a:solidFill>
              </a:rPr>
              <a:t>envs</a:t>
            </a:r>
            <a:r>
              <a:rPr lang="en-US" dirty="0">
                <a:solidFill>
                  <a:srgbClr val="2A1C11"/>
                </a:solidFill>
              </a:rPr>
              <a:t>/HDpython3/bin:/Users/</a:t>
            </a:r>
            <a:r>
              <a:rPr lang="en-US" dirty="0" err="1">
                <a:solidFill>
                  <a:srgbClr val="2A1C11"/>
                </a:solidFill>
              </a:rPr>
              <a:t>yolandatiao</a:t>
            </a:r>
            <a:r>
              <a:rPr lang="en-US" dirty="0">
                <a:solidFill>
                  <a:srgbClr val="2A1C11"/>
                </a:solidFill>
              </a:rPr>
              <a:t>/anaconda/</a:t>
            </a:r>
            <a:r>
              <a:rPr lang="en-US" dirty="0" err="1">
                <a:solidFill>
                  <a:srgbClr val="2A1C11"/>
                </a:solidFill>
              </a:rPr>
              <a:t>envs</a:t>
            </a:r>
            <a:r>
              <a:rPr lang="en-US" dirty="0">
                <a:solidFill>
                  <a:srgbClr val="2A1C11"/>
                </a:solidFill>
              </a:rPr>
              <a:t>/HDpython3/bin:/Users/</a:t>
            </a:r>
            <a:r>
              <a:rPr lang="en-US" dirty="0" err="1">
                <a:solidFill>
                  <a:srgbClr val="2A1C11"/>
                </a:solidFill>
              </a:rPr>
              <a:t>yolandatiao</a:t>
            </a:r>
            <a:r>
              <a:rPr lang="en-US" dirty="0">
                <a:solidFill>
                  <a:srgbClr val="2A1C11"/>
                </a:solidFill>
              </a:rPr>
              <a:t>/Documents/0_Bioinformatics2017/201804_Cousera_Unix/Code/</a:t>
            </a:r>
            <a:r>
              <a:rPr lang="en-US" dirty="0" err="1">
                <a:solidFill>
                  <a:srgbClr val="2A1C11"/>
                </a:solidFill>
              </a:rPr>
              <a:t>newCmd</a:t>
            </a:r>
            <a:r>
              <a:rPr lang="en-US" dirty="0">
                <a:solidFill>
                  <a:srgbClr val="2A1C11"/>
                </a:solidFill>
              </a:rPr>
              <a:t>:/Users/</a:t>
            </a:r>
            <a:r>
              <a:rPr lang="en-US" dirty="0" err="1">
                <a:solidFill>
                  <a:srgbClr val="2A1C11"/>
                </a:solidFill>
              </a:rPr>
              <a:t>yolandatiao</a:t>
            </a:r>
            <a:r>
              <a:rPr lang="en-US" dirty="0">
                <a:solidFill>
                  <a:srgbClr val="2A1C11"/>
                </a:solidFill>
              </a:rPr>
              <a:t>/Documents/</a:t>
            </a:r>
            <a:r>
              <a:rPr lang="en-US" dirty="0"/>
              <a:t>0_Bioinformatics2017/201804_Cousera_Unix/Code/Commands:</a:t>
            </a:r>
            <a:r>
              <a:rPr lang="en-US" dirty="0">
                <a:highlight>
                  <a:srgbClr val="00FFFF"/>
                </a:highlight>
              </a:rPr>
              <a:t>/Users/</a:t>
            </a:r>
            <a:r>
              <a:rPr lang="en-US" dirty="0" err="1">
                <a:highlight>
                  <a:srgbClr val="00FFFF"/>
                </a:highlight>
              </a:rPr>
              <a:t>yolandatiao</a:t>
            </a:r>
            <a:r>
              <a:rPr lang="en-US" dirty="0">
                <a:highlight>
                  <a:srgbClr val="00FFFF"/>
                </a:highlight>
              </a:rPr>
              <a:t>/anaconda/bin</a:t>
            </a:r>
            <a:r>
              <a:rPr lang="en-US" dirty="0"/>
              <a:t>:/Users/</a:t>
            </a:r>
            <a:r>
              <a:rPr lang="en-US" dirty="0" err="1"/>
              <a:t>yolandatiao</a:t>
            </a:r>
            <a:r>
              <a:rPr lang="en-US" dirty="0"/>
              <a:t>/anaconda/bin:/Users/</a:t>
            </a:r>
            <a:r>
              <a:rPr lang="en-US" dirty="0" err="1"/>
              <a:t>yolandatiao</a:t>
            </a:r>
            <a:r>
              <a:rPr lang="en-US" dirty="0"/>
              <a:t>/anaconda2/bin:/</a:t>
            </a:r>
            <a:r>
              <a:rPr lang="en-US" dirty="0" err="1"/>
              <a:t>usr</a:t>
            </a:r>
            <a:r>
              <a:rPr lang="en-US" dirty="0"/>
              <a:t>/local/bin:</a:t>
            </a:r>
            <a:r>
              <a:rPr lang="en-US" dirty="0">
                <a:highlight>
                  <a:srgbClr val="FFFF00"/>
                </a:highlight>
              </a:rPr>
              <a:t>/</a:t>
            </a:r>
            <a:r>
              <a:rPr lang="en-US" dirty="0" err="1">
                <a:highlight>
                  <a:srgbClr val="FFFF00"/>
                </a:highlight>
              </a:rPr>
              <a:t>usr</a:t>
            </a:r>
            <a:r>
              <a:rPr lang="en-US" dirty="0">
                <a:highlight>
                  <a:srgbClr val="FFFF00"/>
                </a:highlight>
              </a:rPr>
              <a:t>/bin</a:t>
            </a:r>
            <a:r>
              <a:rPr lang="en-US" dirty="0"/>
              <a:t>:/bin:/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sbin</a:t>
            </a:r>
            <a:r>
              <a:rPr lang="en-US" dirty="0"/>
              <a:t>:/</a:t>
            </a:r>
            <a:r>
              <a:rPr lang="en-US" dirty="0" err="1"/>
              <a:t>sbin</a:t>
            </a:r>
            <a:r>
              <a:rPr lang="en-US" dirty="0"/>
              <a:t>:/Users/</a:t>
            </a:r>
            <a:r>
              <a:rPr lang="en-US" dirty="0" err="1"/>
              <a:t>yolandatiao</a:t>
            </a:r>
            <a:r>
              <a:rPr lang="en-US" dirty="0"/>
              <a:t>/.local/bin:/Library/Frameworks/</a:t>
            </a:r>
            <a:r>
              <a:rPr lang="en-US" dirty="0" err="1"/>
              <a:t>Mono.framework</a:t>
            </a:r>
            <a:r>
              <a:rPr lang="en-US" dirty="0"/>
              <a:t>/Versions/Current/Commands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2864F92-D395-9F4C-865F-BA0310D3716E}"/>
              </a:ext>
            </a:extLst>
          </p:cNvPr>
          <p:cNvCxnSpPr/>
          <p:nvPr/>
        </p:nvCxnSpPr>
        <p:spPr>
          <a:xfrm flipH="1">
            <a:off x="11177337" y="5113421"/>
            <a:ext cx="312821" cy="37297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387FD8-7EAA-3F4C-A5E1-A5ACF70BB318}"/>
              </a:ext>
            </a:extLst>
          </p:cNvPr>
          <p:cNvCxnSpPr>
            <a:cxnSpLocks/>
          </p:cNvCxnSpPr>
          <p:nvPr/>
        </p:nvCxnSpPr>
        <p:spPr>
          <a:xfrm flipH="1" flipV="1">
            <a:off x="10114549" y="6081374"/>
            <a:ext cx="545431" cy="34348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7798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/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2B891-B4A0-484A-968A-FD905823A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ChIP-seq?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48037B-FFAC-0D42-AFF8-88744A0D25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84001" y="2099003"/>
            <a:ext cx="3275039" cy="3172506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84A07D-1640-9345-9CF4-A2E0CCA21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184" y="2040240"/>
            <a:ext cx="5065441" cy="28945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9072DA-077F-EE44-8D15-38CEB95B03CE}"/>
              </a:ext>
            </a:extLst>
          </p:cNvPr>
          <p:cNvSpPr txBox="1"/>
          <p:nvPr/>
        </p:nvSpPr>
        <p:spPr>
          <a:xfrm>
            <a:off x="5650402" y="6211669"/>
            <a:ext cx="6541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https://www.mun.ca/biology/scarr/Histone_Protein_Structure.html</a:t>
            </a:r>
          </a:p>
          <a:p>
            <a:pPr algn="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H. Diao Candidacy Proposal, 2016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C4BBCF-1719-FD47-A0F4-80B780D7E0C1}"/>
              </a:ext>
            </a:extLst>
          </p:cNvPr>
          <p:cNvSpPr txBox="1"/>
          <p:nvPr/>
        </p:nvSpPr>
        <p:spPr>
          <a:xfrm>
            <a:off x="1171903" y="1290316"/>
            <a:ext cx="4356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DNA in the nucleus is highly condensed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DCF60-C2E0-D745-84EC-F0B5DB44D147}"/>
              </a:ext>
            </a:extLst>
          </p:cNvPr>
          <p:cNvSpPr txBox="1"/>
          <p:nvPr/>
        </p:nvSpPr>
        <p:spPr>
          <a:xfrm>
            <a:off x="7061460" y="1290316"/>
            <a:ext cx="37194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Protein-DNA interaction is crucial</a:t>
            </a:r>
          </a:p>
          <a:p>
            <a:pPr algn="ctr"/>
            <a:r>
              <a:rPr lang="en-US" sz="2000" b="1" dirty="0"/>
              <a:t>For transcription regulation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700B42-7FAE-EE44-AEC4-CBE448352FEE}"/>
              </a:ext>
            </a:extLst>
          </p:cNvPr>
          <p:cNvSpPr txBox="1"/>
          <p:nvPr/>
        </p:nvSpPr>
        <p:spPr>
          <a:xfrm>
            <a:off x="1171903" y="5298949"/>
            <a:ext cx="63208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ChIP-seq: </a:t>
            </a:r>
            <a:r>
              <a:rPr lang="en-US" sz="2400" dirty="0">
                <a:solidFill>
                  <a:srgbClr val="FF0000"/>
                </a:solidFill>
              </a:rPr>
              <a:t>identify DNA binding sites for proteins</a:t>
            </a:r>
          </a:p>
        </p:txBody>
      </p:sp>
    </p:spTree>
    <p:extLst>
      <p:ext uri="{BB962C8B-B14F-4D97-AF65-F5344CB8AC3E}">
        <p14:creationId xmlns:p14="http://schemas.microsoft.com/office/powerpoint/2010/main" val="4289781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DBF2DB2-2AB4-244C-BD15-30D9E5242417}"/>
              </a:ext>
            </a:extLst>
          </p:cNvPr>
          <p:cNvSpPr/>
          <p:nvPr/>
        </p:nvSpPr>
        <p:spPr>
          <a:xfrm>
            <a:off x="292776" y="4394957"/>
            <a:ext cx="11763736" cy="1524310"/>
          </a:xfrm>
          <a:prstGeom prst="rect">
            <a:avLst/>
          </a:prstGeom>
          <a:solidFill>
            <a:schemeClr val="accent5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92CE533-9545-EC4E-9C97-9F5D278AA09A}"/>
              </a:ext>
            </a:extLst>
          </p:cNvPr>
          <p:cNvSpPr/>
          <p:nvPr/>
        </p:nvSpPr>
        <p:spPr>
          <a:xfrm>
            <a:off x="292777" y="2898857"/>
            <a:ext cx="11763736" cy="1418026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C7E53A-6974-0042-A5D5-640B8B426FFE}"/>
              </a:ext>
            </a:extLst>
          </p:cNvPr>
          <p:cNvSpPr/>
          <p:nvPr/>
        </p:nvSpPr>
        <p:spPr>
          <a:xfrm>
            <a:off x="292777" y="1396413"/>
            <a:ext cx="11763736" cy="1418026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5EC633F-78FB-9F4C-BB54-0569FEBBA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ChIP-seq analysis steps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E1174D-5C24-A84D-A566-E3C32AF4B712}"/>
              </a:ext>
            </a:extLst>
          </p:cNvPr>
          <p:cNvSpPr txBox="1"/>
          <p:nvPr/>
        </p:nvSpPr>
        <p:spPr>
          <a:xfrm>
            <a:off x="2592753" y="1893303"/>
            <a:ext cx="2955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Raw sequenced reads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9B05F1-DDE9-C94F-BE79-67D54CABD2E6}"/>
              </a:ext>
            </a:extLst>
          </p:cNvPr>
          <p:cNvSpPr txBox="1"/>
          <p:nvPr/>
        </p:nvSpPr>
        <p:spPr>
          <a:xfrm>
            <a:off x="2599293" y="3391953"/>
            <a:ext cx="1625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Aligned file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F771B0-3D6B-8648-9D21-8F035AABE1D2}"/>
              </a:ext>
            </a:extLst>
          </p:cNvPr>
          <p:cNvSpPr txBox="1"/>
          <p:nvPr/>
        </p:nvSpPr>
        <p:spPr>
          <a:xfrm>
            <a:off x="2695878" y="4926279"/>
            <a:ext cx="124547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Peak list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E2184-6DD5-8141-94F3-A36BA8D881C2}"/>
              </a:ext>
            </a:extLst>
          </p:cNvPr>
          <p:cNvSpPr txBox="1"/>
          <p:nvPr/>
        </p:nvSpPr>
        <p:spPr>
          <a:xfrm>
            <a:off x="6956271" y="6488668"/>
            <a:ext cx="5235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Bardet,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Anaïs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F., et al.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Nature protocols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 7.1 (2012): 45.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83378F7-09B5-214F-810C-02D0A1301524}"/>
              </a:ext>
            </a:extLst>
          </p:cNvPr>
          <p:cNvGrpSpPr/>
          <p:nvPr/>
        </p:nvGrpSpPr>
        <p:grpSpPr>
          <a:xfrm>
            <a:off x="834163" y="1457726"/>
            <a:ext cx="1778000" cy="1295400"/>
            <a:chOff x="527185" y="1420136"/>
            <a:chExt cx="1778000" cy="12954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70DD4E7-25BF-BD44-8EA7-D452D8F84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7185" y="1420136"/>
              <a:ext cx="1778000" cy="12954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49FEF0-A2EC-6449-942A-6710984DE6AA}"/>
                </a:ext>
              </a:extLst>
            </p:cNvPr>
            <p:cNvSpPr txBox="1"/>
            <p:nvPr/>
          </p:nvSpPr>
          <p:spPr>
            <a:xfrm>
              <a:off x="842376" y="2177267"/>
              <a:ext cx="12599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Raw reads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6C553A0-B5F7-9444-9328-DAAD9C67DA8D}"/>
              </a:ext>
            </a:extLst>
          </p:cNvPr>
          <p:cNvGrpSpPr/>
          <p:nvPr/>
        </p:nvGrpSpPr>
        <p:grpSpPr>
          <a:xfrm>
            <a:off x="884963" y="2960170"/>
            <a:ext cx="1727200" cy="1295400"/>
            <a:chOff x="560015" y="3330614"/>
            <a:chExt cx="1727200" cy="129540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CE55057-992B-6E4D-A082-D17E085FF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0015" y="3330614"/>
              <a:ext cx="1727200" cy="1295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298CF14-EBE2-CC49-9F7C-C3A6184B480E}"/>
                </a:ext>
              </a:extLst>
            </p:cNvPr>
            <p:cNvSpPr txBox="1"/>
            <p:nvPr/>
          </p:nvSpPr>
          <p:spPr>
            <a:xfrm>
              <a:off x="813768" y="3978313"/>
              <a:ext cx="11939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Aligned to </a:t>
              </a:r>
            </a:p>
            <a:p>
              <a:pPr algn="ctr"/>
              <a:r>
                <a:rPr lang="en-US" dirty="0"/>
                <a:t>Genome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82D4AEB-E91B-EE4F-AC6A-3D985765181E}"/>
              </a:ext>
            </a:extLst>
          </p:cNvPr>
          <p:cNvGrpSpPr/>
          <p:nvPr/>
        </p:nvGrpSpPr>
        <p:grpSpPr>
          <a:xfrm>
            <a:off x="854678" y="4531232"/>
            <a:ext cx="1752600" cy="1270000"/>
            <a:chOff x="521915" y="4888251"/>
            <a:chExt cx="1752600" cy="127000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591315C-8169-9541-8F67-90879DAAE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1915" y="4888251"/>
              <a:ext cx="1752600" cy="127000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9E7D1C-E05C-0844-91A6-7341179E6C37}"/>
                </a:ext>
              </a:extLst>
            </p:cNvPr>
            <p:cNvSpPr txBox="1"/>
            <p:nvPr/>
          </p:nvSpPr>
          <p:spPr>
            <a:xfrm>
              <a:off x="617239" y="5667125"/>
              <a:ext cx="1586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Identified Peak</a:t>
              </a: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6E48B4-341D-2B41-BE1D-2369703FB509}"/>
              </a:ext>
            </a:extLst>
          </p:cNvPr>
          <p:cNvCxnSpPr>
            <a:cxnSpLocks/>
          </p:cNvCxnSpPr>
          <p:nvPr/>
        </p:nvCxnSpPr>
        <p:spPr>
          <a:xfrm>
            <a:off x="3404463" y="2415891"/>
            <a:ext cx="6852" cy="96915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1E3E8FEC-EEA7-2C41-A517-14DA63AB39D4}"/>
              </a:ext>
            </a:extLst>
          </p:cNvPr>
          <p:cNvSpPr/>
          <p:nvPr/>
        </p:nvSpPr>
        <p:spPr>
          <a:xfrm>
            <a:off x="3587594" y="2898595"/>
            <a:ext cx="1550616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A05EB6-91E7-514B-9E91-95EA9347F022}"/>
              </a:ext>
            </a:extLst>
          </p:cNvPr>
          <p:cNvSpPr/>
          <p:nvPr/>
        </p:nvSpPr>
        <p:spPr>
          <a:xfrm>
            <a:off x="3587594" y="4394956"/>
            <a:ext cx="1661997" cy="45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Peak Calling</a:t>
            </a:r>
          </a:p>
        </p:txBody>
      </p: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90B7BE3E-A202-EE47-8649-6726707593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1902079"/>
              </p:ext>
            </p:extLst>
          </p:nvPr>
        </p:nvGraphicFramePr>
        <p:xfrm>
          <a:off x="346731" y="1361359"/>
          <a:ext cx="443272" cy="452285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3272">
                  <a:extLst>
                    <a:ext uri="{9D8B030D-6E8A-4147-A177-3AD203B41FA5}">
                      <a16:colId xmlns:a16="http://schemas.microsoft.com/office/drawing/2014/main" val="1394668073"/>
                    </a:ext>
                  </a:extLst>
                </a:gridCol>
              </a:tblGrid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0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6566170"/>
                  </a:ext>
                </a:extLst>
              </a:tr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2498694"/>
                  </a:ext>
                </a:extLst>
              </a:tr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1414357"/>
                  </a:ext>
                </a:extLst>
              </a:tr>
            </a:tbl>
          </a:graphicData>
        </a:graphic>
      </p:graphicFrame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D14AE24-39A3-6045-AFE0-ECFD28114AE9}"/>
              </a:ext>
            </a:extLst>
          </p:cNvPr>
          <p:cNvCxnSpPr>
            <a:cxnSpLocks/>
          </p:cNvCxnSpPr>
          <p:nvPr/>
        </p:nvCxnSpPr>
        <p:spPr>
          <a:xfrm>
            <a:off x="3412175" y="3960730"/>
            <a:ext cx="6852" cy="96915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5E821466-1268-1C4A-9C1C-E6B7AB291BE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733658" y="1538989"/>
          <a:ext cx="6165566" cy="1112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353339065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1641189513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982506449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22039481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Acquire raw reads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-dump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ln>
                          <a:noFill/>
                        </a:ln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5657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 quality control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fastqc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ln>
                          <a:noFill/>
                        </a:ln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6955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Trimming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ln>
                            <a:noFill/>
                          </a:ln>
                        </a:rPr>
                        <a:t>TrimGlore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2443496"/>
                  </a:ext>
                </a:extLst>
              </a:tr>
            </a:tbl>
          </a:graphicData>
        </a:graphic>
      </p:graphicFrame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95FF7BED-4C15-BE41-B8DA-C95DB380FF0A}"/>
              </a:ext>
            </a:extLst>
          </p:cNvPr>
          <p:cNvGraphicFramePr>
            <a:graphicFrameLocks noGrp="1"/>
          </p:cNvGraphicFramePr>
          <p:nvPr/>
        </p:nvGraphicFramePr>
        <p:xfrm>
          <a:off x="5733658" y="3264203"/>
          <a:ext cx="6165566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1024607403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1015022377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3123774425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14239999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1.0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Alignment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Bowtie2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0887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1.1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Convert, sort, filter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Samtools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0322729"/>
                  </a:ext>
                </a:extLst>
              </a:tr>
            </a:tbl>
          </a:graphicData>
        </a:graphic>
      </p:graphicFrame>
      <p:graphicFrame>
        <p:nvGraphicFramePr>
          <p:cNvPr id="45" name="Table 44">
            <a:extLst>
              <a:ext uri="{FF2B5EF4-FFF2-40B4-BE49-F238E27FC236}">
                <a16:creationId xmlns:a16="http://schemas.microsoft.com/office/drawing/2014/main" id="{D19178AD-C2BF-4A41-8DCA-5F7856ECB4BA}"/>
              </a:ext>
            </a:extLst>
          </p:cNvPr>
          <p:cNvGraphicFramePr>
            <a:graphicFrameLocks noGrp="1"/>
          </p:cNvGraphicFramePr>
          <p:nvPr/>
        </p:nvGraphicFramePr>
        <p:xfrm>
          <a:off x="5733658" y="4577314"/>
          <a:ext cx="6165566" cy="14833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3817832686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2996203514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1703353523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124288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calling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MACS2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21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ChIP</a:t>
                      </a:r>
                      <a:r>
                        <a:rPr lang="en-US" dirty="0"/>
                        <a:t> quality control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ChIPQC</a:t>
                      </a:r>
                      <a:endParaRPr lang="en-US" dirty="0"/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887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visualization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UCSC genome browser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0008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2.3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annotation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ChIP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-seeker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7772721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9DF7394F-C46E-B646-8CDE-A75C25E33F4C}"/>
              </a:ext>
            </a:extLst>
          </p:cNvPr>
          <p:cNvSpPr/>
          <p:nvPr/>
        </p:nvSpPr>
        <p:spPr>
          <a:xfrm>
            <a:off x="5687987" y="4388287"/>
            <a:ext cx="6504013" cy="1951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FE01710-5860-B84E-85C4-24487890FFD6}"/>
              </a:ext>
            </a:extLst>
          </p:cNvPr>
          <p:cNvSpPr/>
          <p:nvPr/>
        </p:nvSpPr>
        <p:spPr>
          <a:xfrm>
            <a:off x="5687987" y="2865863"/>
            <a:ext cx="6496103" cy="1490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028F446-F6BB-5D47-BABA-52744F030B97}"/>
              </a:ext>
            </a:extLst>
          </p:cNvPr>
          <p:cNvSpPr/>
          <p:nvPr/>
        </p:nvSpPr>
        <p:spPr>
          <a:xfrm>
            <a:off x="5687986" y="1361359"/>
            <a:ext cx="6496103" cy="1490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3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6" grpId="0" animBg="1"/>
      <p:bldP spid="7" grpId="0"/>
      <p:bldP spid="8" grpId="0"/>
      <p:bldP spid="9" grpId="0"/>
      <p:bldP spid="30" grpId="0" animBg="1"/>
      <p:bldP spid="19" grpId="0" animBg="1"/>
      <p:bldP spid="5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B113F-D89B-E64F-BCEA-ACF4DCC5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4.1 (Dump-</a:t>
            </a:r>
            <a:r>
              <a:rPr lang="en-US" dirty="0" err="1"/>
              <a:t>fastqc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5218A-D0E6-E844-AD8D-0BCE069D8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302" y="1095022"/>
            <a:ext cx="3256128" cy="50819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Tips:</a:t>
            </a:r>
          </a:p>
          <a:p>
            <a:r>
              <a:rPr lang="en-US" sz="1800" dirty="0"/>
              <a:t>SRA run selector: </a:t>
            </a:r>
            <a:r>
              <a:rPr lang="en-US" sz="1800" dirty="0">
                <a:hlinkClick r:id="rId3"/>
              </a:rPr>
              <a:t>https://www.ncbi.nlm.nih.gov/Traces/study/?go=home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fastq</a:t>
            </a:r>
            <a:r>
              <a:rPr lang="en-US" sz="1800" dirty="0"/>
              <a:t>-dump</a:t>
            </a:r>
          </a:p>
          <a:p>
            <a:endParaRPr lang="en-US" sz="1800" dirty="0"/>
          </a:p>
          <a:p>
            <a:r>
              <a:rPr lang="en-US" sz="1800" dirty="0" err="1"/>
              <a:t>fastqc</a:t>
            </a:r>
            <a:br>
              <a:rPr lang="en-US" sz="1800" dirty="0"/>
            </a:b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B07AA24-6155-6A45-A971-84B0BFCFB94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780431" y="1095375"/>
            <a:ext cx="8106769" cy="50815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Objectives:</a:t>
            </a:r>
          </a:p>
          <a:p>
            <a:pPr marL="514350" indent="-514350">
              <a:buAutoNum type="arabicPeriod"/>
            </a:pPr>
            <a:r>
              <a:rPr lang="en-US" sz="1800" b="1" dirty="0"/>
              <a:t>Find Run numbers for ChIP-seq data from this paper: </a:t>
            </a:r>
            <a:br>
              <a:rPr lang="en-US" sz="1800" dirty="0"/>
            </a:br>
            <a:r>
              <a:rPr lang="en-US" sz="1800" dirty="0">
                <a:hlinkClick r:id="rId4"/>
              </a:rPr>
              <a:t>B. H., Immunity, 2016</a:t>
            </a:r>
            <a:br>
              <a:rPr lang="en-US" sz="1800" dirty="0"/>
            </a:br>
            <a:r>
              <a:rPr lang="en-US" sz="1800" dirty="0"/>
              <a:t>1.1 Search for </a:t>
            </a:r>
            <a:r>
              <a:rPr lang="en-US" sz="18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GEO accession number</a:t>
            </a:r>
            <a:r>
              <a:rPr lang="en-US" sz="1800" dirty="0"/>
              <a:t> from paper</a:t>
            </a:r>
            <a:br>
              <a:rPr lang="en-US" sz="1800" dirty="0"/>
            </a:br>
            <a:r>
              <a:rPr lang="en-US" sz="1800" dirty="0"/>
              <a:t>1.2 Find </a:t>
            </a:r>
            <a:r>
              <a:rPr lang="en-US" sz="1800" dirty="0" err="1"/>
              <a:t>SubSerie</a:t>
            </a:r>
            <a:r>
              <a:rPr lang="en-US" sz="1800" dirty="0"/>
              <a:t> for </a:t>
            </a:r>
            <a:r>
              <a:rPr lang="en-US" sz="18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ChIP-seq data</a:t>
            </a:r>
            <a:br>
              <a:rPr lang="en-US" sz="1800" dirty="0"/>
            </a:br>
            <a:r>
              <a:rPr lang="en-US" sz="1800" dirty="0"/>
              <a:t>1.3 Search for ChIP-seq data accession number in SRA Run Selector</a:t>
            </a:r>
            <a:br>
              <a:rPr lang="en-US" sz="1800" dirty="0"/>
            </a:br>
            <a:r>
              <a:rPr lang="en-US" sz="1800" dirty="0"/>
              <a:t>1.4 Save </a:t>
            </a:r>
            <a:r>
              <a:rPr lang="en-US" sz="1800" b="1" dirty="0" err="1"/>
              <a:t>RunInfo</a:t>
            </a:r>
            <a:r>
              <a:rPr lang="en-US" sz="1800" b="1" dirty="0"/>
              <a:t> Table</a:t>
            </a:r>
            <a:br>
              <a:rPr lang="en-US" sz="1800" b="1" dirty="0"/>
            </a:br>
            <a:endParaRPr lang="en-US" sz="1800" b="1" dirty="0"/>
          </a:p>
          <a:p>
            <a:pPr marL="514350" indent="-514350">
              <a:buAutoNum type="arabicPeriod"/>
            </a:pPr>
            <a:r>
              <a:rPr lang="en-US" sz="1800" b="1" dirty="0"/>
              <a:t>For the first file in the </a:t>
            </a:r>
            <a:r>
              <a:rPr lang="en-US" sz="1800" b="1" dirty="0" err="1"/>
              <a:t>RunInfoTable</a:t>
            </a:r>
            <a:r>
              <a:rPr lang="en-US" sz="1800" b="1" dirty="0"/>
              <a:t>:</a:t>
            </a:r>
            <a:br>
              <a:rPr lang="en-US" sz="1800" dirty="0"/>
            </a:br>
            <a:r>
              <a:rPr lang="en-US" sz="1800" dirty="0"/>
              <a:t>Save the first 50000 spots into a file named </a:t>
            </a:r>
            <a:r>
              <a:rPr lang="en-US" sz="1800" b="1" dirty="0"/>
              <a:t>test_50000.fastq</a:t>
            </a:r>
          </a:p>
          <a:p>
            <a:pPr marL="514350" indent="-514350">
              <a:buAutoNum type="arabicPeriod"/>
            </a:pPr>
            <a:endParaRPr lang="en-US" sz="1800" b="1" dirty="0"/>
          </a:p>
          <a:p>
            <a:pPr marL="514350" indent="-514350">
              <a:buAutoNum type="arabicPeriod"/>
            </a:pPr>
            <a:r>
              <a:rPr lang="en-US" sz="1800" b="1" dirty="0"/>
              <a:t>Run </a:t>
            </a:r>
            <a:r>
              <a:rPr lang="en-US" sz="1800" b="1" dirty="0" err="1"/>
              <a:t>fastqc</a:t>
            </a:r>
            <a:r>
              <a:rPr lang="en-US" sz="1800" b="1" dirty="0"/>
              <a:t> for test_50000.fastq</a:t>
            </a:r>
            <a:br>
              <a:rPr lang="en-US" sz="1800" b="1" dirty="0"/>
            </a:br>
            <a:r>
              <a:rPr lang="en-US" sz="1800" dirty="0"/>
              <a:t>Check the quality of the </a:t>
            </a:r>
            <a:r>
              <a:rPr lang="en-US" sz="1800" dirty="0" err="1"/>
              <a:t>sequcnce</a:t>
            </a:r>
            <a:br>
              <a:rPr lang="en-US" sz="1800" dirty="0"/>
            </a:br>
            <a:endParaRPr lang="en-US" sz="1800" dirty="0"/>
          </a:p>
          <a:p>
            <a:pPr marL="514350" indent="-514350">
              <a:buAutoNum type="arabicPeriod"/>
            </a:pPr>
            <a:endParaRPr lang="en-US" sz="1800" dirty="0"/>
          </a:p>
          <a:p>
            <a:pPr marL="457200" indent="-457200">
              <a:buAutoNum type="arabicPeriod"/>
            </a:pPr>
            <a:endParaRPr lang="en-US" sz="1800" dirty="0"/>
          </a:p>
          <a:p>
            <a:pPr marL="457200" indent="-457200">
              <a:buAutoNum type="arabicPeriod"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57234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DBF2DB2-2AB4-244C-BD15-30D9E5242417}"/>
              </a:ext>
            </a:extLst>
          </p:cNvPr>
          <p:cNvSpPr/>
          <p:nvPr/>
        </p:nvSpPr>
        <p:spPr>
          <a:xfrm>
            <a:off x="292776" y="4394957"/>
            <a:ext cx="11763736" cy="1813697"/>
          </a:xfrm>
          <a:prstGeom prst="rect">
            <a:avLst/>
          </a:prstGeom>
          <a:solidFill>
            <a:schemeClr val="accent5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92CE533-9545-EC4E-9C97-9F5D278AA09A}"/>
              </a:ext>
            </a:extLst>
          </p:cNvPr>
          <p:cNvSpPr/>
          <p:nvPr/>
        </p:nvSpPr>
        <p:spPr>
          <a:xfrm>
            <a:off x="292777" y="2898857"/>
            <a:ext cx="11763736" cy="1418026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C7E53A-6974-0042-A5D5-640B8B426FFE}"/>
              </a:ext>
            </a:extLst>
          </p:cNvPr>
          <p:cNvSpPr/>
          <p:nvPr/>
        </p:nvSpPr>
        <p:spPr>
          <a:xfrm>
            <a:off x="292777" y="1396413"/>
            <a:ext cx="11763736" cy="1418026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5EC633F-78FB-9F4C-BB54-0569FEBBA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ChIP-seq analysis steps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E1174D-5C24-A84D-A566-E3C32AF4B712}"/>
              </a:ext>
            </a:extLst>
          </p:cNvPr>
          <p:cNvSpPr txBox="1"/>
          <p:nvPr/>
        </p:nvSpPr>
        <p:spPr>
          <a:xfrm>
            <a:off x="2592753" y="1893303"/>
            <a:ext cx="2955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Raw sequenced reads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9B05F1-DDE9-C94F-BE79-67D54CABD2E6}"/>
              </a:ext>
            </a:extLst>
          </p:cNvPr>
          <p:cNvSpPr txBox="1"/>
          <p:nvPr/>
        </p:nvSpPr>
        <p:spPr>
          <a:xfrm>
            <a:off x="2599293" y="3391953"/>
            <a:ext cx="1625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Aligned file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F771B0-3D6B-8648-9D21-8F035AABE1D2}"/>
              </a:ext>
            </a:extLst>
          </p:cNvPr>
          <p:cNvSpPr txBox="1"/>
          <p:nvPr/>
        </p:nvSpPr>
        <p:spPr>
          <a:xfrm>
            <a:off x="2695878" y="4926279"/>
            <a:ext cx="124547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Peak list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E2184-6DD5-8141-94F3-A36BA8D881C2}"/>
              </a:ext>
            </a:extLst>
          </p:cNvPr>
          <p:cNvSpPr txBox="1"/>
          <p:nvPr/>
        </p:nvSpPr>
        <p:spPr>
          <a:xfrm>
            <a:off x="6956271" y="6488668"/>
            <a:ext cx="5235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Bardet,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Anaïs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F., et al.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Nature protocols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 7.1 (2012): 45.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83378F7-09B5-214F-810C-02D0A1301524}"/>
              </a:ext>
            </a:extLst>
          </p:cNvPr>
          <p:cNvGrpSpPr/>
          <p:nvPr/>
        </p:nvGrpSpPr>
        <p:grpSpPr>
          <a:xfrm>
            <a:off x="834163" y="1457726"/>
            <a:ext cx="1778000" cy="1295400"/>
            <a:chOff x="527185" y="1420136"/>
            <a:chExt cx="1778000" cy="12954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70DD4E7-25BF-BD44-8EA7-D452D8F84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7185" y="1420136"/>
              <a:ext cx="1778000" cy="12954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49FEF0-A2EC-6449-942A-6710984DE6AA}"/>
                </a:ext>
              </a:extLst>
            </p:cNvPr>
            <p:cNvSpPr txBox="1"/>
            <p:nvPr/>
          </p:nvSpPr>
          <p:spPr>
            <a:xfrm>
              <a:off x="842376" y="2177267"/>
              <a:ext cx="12599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Raw reads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6C553A0-B5F7-9444-9328-DAAD9C67DA8D}"/>
              </a:ext>
            </a:extLst>
          </p:cNvPr>
          <p:cNvGrpSpPr/>
          <p:nvPr/>
        </p:nvGrpSpPr>
        <p:grpSpPr>
          <a:xfrm>
            <a:off x="884963" y="2960170"/>
            <a:ext cx="1727200" cy="1295400"/>
            <a:chOff x="560015" y="3330614"/>
            <a:chExt cx="1727200" cy="129540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CE55057-992B-6E4D-A082-D17E085FF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0015" y="3330614"/>
              <a:ext cx="1727200" cy="1295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298CF14-EBE2-CC49-9F7C-C3A6184B480E}"/>
                </a:ext>
              </a:extLst>
            </p:cNvPr>
            <p:cNvSpPr txBox="1"/>
            <p:nvPr/>
          </p:nvSpPr>
          <p:spPr>
            <a:xfrm>
              <a:off x="813768" y="3978313"/>
              <a:ext cx="11939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Aligned to </a:t>
              </a:r>
            </a:p>
            <a:p>
              <a:pPr algn="ctr"/>
              <a:r>
                <a:rPr lang="en-US" dirty="0"/>
                <a:t>Genome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82D4AEB-E91B-EE4F-AC6A-3D985765181E}"/>
              </a:ext>
            </a:extLst>
          </p:cNvPr>
          <p:cNvGrpSpPr/>
          <p:nvPr/>
        </p:nvGrpSpPr>
        <p:grpSpPr>
          <a:xfrm>
            <a:off x="854678" y="4531232"/>
            <a:ext cx="1752600" cy="1270000"/>
            <a:chOff x="521915" y="4888251"/>
            <a:chExt cx="1752600" cy="127000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591315C-8169-9541-8F67-90879DAAE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1915" y="4888251"/>
              <a:ext cx="1752600" cy="127000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9E7D1C-E05C-0844-91A6-7341179E6C37}"/>
                </a:ext>
              </a:extLst>
            </p:cNvPr>
            <p:cNvSpPr txBox="1"/>
            <p:nvPr/>
          </p:nvSpPr>
          <p:spPr>
            <a:xfrm>
              <a:off x="617239" y="5667125"/>
              <a:ext cx="1586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Identified Peak</a:t>
              </a: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6E48B4-341D-2B41-BE1D-2369703FB509}"/>
              </a:ext>
            </a:extLst>
          </p:cNvPr>
          <p:cNvCxnSpPr>
            <a:cxnSpLocks/>
          </p:cNvCxnSpPr>
          <p:nvPr/>
        </p:nvCxnSpPr>
        <p:spPr>
          <a:xfrm>
            <a:off x="3404463" y="2415891"/>
            <a:ext cx="6852" cy="96915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1E3E8FEC-EEA7-2C41-A517-14DA63AB39D4}"/>
              </a:ext>
            </a:extLst>
          </p:cNvPr>
          <p:cNvSpPr/>
          <p:nvPr/>
        </p:nvSpPr>
        <p:spPr>
          <a:xfrm>
            <a:off x="3587594" y="2898595"/>
            <a:ext cx="1550616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A05EB6-91E7-514B-9E91-95EA9347F022}"/>
              </a:ext>
            </a:extLst>
          </p:cNvPr>
          <p:cNvSpPr/>
          <p:nvPr/>
        </p:nvSpPr>
        <p:spPr>
          <a:xfrm>
            <a:off x="3587594" y="4394956"/>
            <a:ext cx="1661997" cy="45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Peak Calling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EBCDFD6-5738-5644-9A6D-0644C89D0BA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733658" y="1538989"/>
          <a:ext cx="6165566" cy="1112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353339065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1641189513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982506449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22039481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Acquire raw reads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-dump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ln>
                          <a:noFill/>
                        </a:ln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5657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 quality control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fastqc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ln>
                          <a:noFill/>
                        </a:ln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6955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Trimming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ln>
                            <a:noFill/>
                          </a:ln>
                        </a:rPr>
                        <a:t>TrimGlore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244349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DDCBAA8-5CC0-A143-BD95-7A1163D5B4CE}"/>
              </a:ext>
            </a:extLst>
          </p:cNvPr>
          <p:cNvGraphicFramePr>
            <a:graphicFrameLocks noGrp="1"/>
          </p:cNvGraphicFramePr>
          <p:nvPr/>
        </p:nvGraphicFramePr>
        <p:xfrm>
          <a:off x="5733658" y="3264203"/>
          <a:ext cx="6165566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1024607403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1015022377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3123774425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14239999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1.0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Alignment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Bowtie2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0887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1.1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Convert, sort, filter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Samtools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032272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FA0042B-E616-AB42-9126-32172B799DC6}"/>
              </a:ext>
            </a:extLst>
          </p:cNvPr>
          <p:cNvGraphicFramePr>
            <a:graphicFrameLocks noGrp="1"/>
          </p:cNvGraphicFramePr>
          <p:nvPr/>
        </p:nvGraphicFramePr>
        <p:xfrm>
          <a:off x="5733658" y="4577314"/>
          <a:ext cx="6165566" cy="14833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3817832686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2996203514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1703353523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124288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calling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MACS2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21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ChIP</a:t>
                      </a:r>
                      <a:r>
                        <a:rPr lang="en-US" dirty="0"/>
                        <a:t> quality control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ChIPQC</a:t>
                      </a:r>
                      <a:endParaRPr lang="en-US" dirty="0"/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887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visualization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UCSC genome browser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0008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2.3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annotation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ChIP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-seeker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7772721"/>
                  </a:ext>
                </a:extLst>
              </a:tr>
            </a:tbl>
          </a:graphicData>
        </a:graphic>
      </p:graphicFrame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90B7BE3E-A202-EE47-8649-6726707593EB}"/>
              </a:ext>
            </a:extLst>
          </p:cNvPr>
          <p:cNvGraphicFramePr>
            <a:graphicFrameLocks noGrp="1"/>
          </p:cNvGraphicFramePr>
          <p:nvPr/>
        </p:nvGraphicFramePr>
        <p:xfrm>
          <a:off x="346731" y="1361359"/>
          <a:ext cx="443272" cy="452285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3272">
                  <a:extLst>
                    <a:ext uri="{9D8B030D-6E8A-4147-A177-3AD203B41FA5}">
                      <a16:colId xmlns:a16="http://schemas.microsoft.com/office/drawing/2014/main" val="1394668073"/>
                    </a:ext>
                  </a:extLst>
                </a:gridCol>
              </a:tblGrid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0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6566170"/>
                  </a:ext>
                </a:extLst>
              </a:tr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2498694"/>
                  </a:ext>
                </a:extLst>
              </a:tr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1414357"/>
                  </a:ext>
                </a:extLst>
              </a:tr>
            </a:tbl>
          </a:graphicData>
        </a:graphic>
      </p:graphicFrame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D14AE24-39A3-6045-AFE0-ECFD28114AE9}"/>
              </a:ext>
            </a:extLst>
          </p:cNvPr>
          <p:cNvCxnSpPr>
            <a:cxnSpLocks/>
          </p:cNvCxnSpPr>
          <p:nvPr/>
        </p:nvCxnSpPr>
        <p:spPr>
          <a:xfrm>
            <a:off x="3412175" y="3960730"/>
            <a:ext cx="6852" cy="96915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548FA014-0CE0-4F49-905E-812D4FE1ABD8}"/>
              </a:ext>
            </a:extLst>
          </p:cNvPr>
          <p:cNvSpPr/>
          <p:nvPr/>
        </p:nvSpPr>
        <p:spPr>
          <a:xfrm>
            <a:off x="5687987" y="4388287"/>
            <a:ext cx="6504013" cy="1951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3260171-6B0B-CF46-9EBE-822443CAADCA}"/>
              </a:ext>
            </a:extLst>
          </p:cNvPr>
          <p:cNvSpPr/>
          <p:nvPr/>
        </p:nvSpPr>
        <p:spPr>
          <a:xfrm>
            <a:off x="5687987" y="2865863"/>
            <a:ext cx="6496103" cy="1490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55B2EA-6A97-E54B-97EA-BDDBE4BDF7CF}"/>
              </a:ext>
            </a:extLst>
          </p:cNvPr>
          <p:cNvSpPr txBox="1"/>
          <p:nvPr/>
        </p:nvSpPr>
        <p:spPr>
          <a:xfrm>
            <a:off x="11560669" y="1494159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√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51A51C4-F078-4C40-990A-0E32153F6077}"/>
              </a:ext>
            </a:extLst>
          </p:cNvPr>
          <p:cNvSpPr txBox="1"/>
          <p:nvPr/>
        </p:nvSpPr>
        <p:spPr>
          <a:xfrm>
            <a:off x="11558723" y="186343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√</a:t>
            </a:r>
          </a:p>
        </p:txBody>
      </p:sp>
    </p:spTree>
    <p:extLst>
      <p:ext uri="{BB962C8B-B14F-4D97-AF65-F5344CB8AC3E}">
        <p14:creationId xmlns:p14="http://schemas.microsoft.com/office/powerpoint/2010/main" val="51988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DCE8-557B-8D42-95CC-D2FEBE9BD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EC1CF-0A4A-4043-A74E-292F01F20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770" y="1095021"/>
            <a:ext cx="5486400" cy="548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 Intro to ChIP-seq</a:t>
            </a:r>
          </a:p>
          <a:p>
            <a:pPr marL="457200" lvl="1" indent="0">
              <a:buNone/>
            </a:pPr>
            <a:r>
              <a:rPr lang="en-US" dirty="0"/>
              <a:t>1.1 mechanism of ChIP-seq</a:t>
            </a:r>
          </a:p>
          <a:p>
            <a:pPr marL="457200" lvl="1" indent="0">
              <a:buNone/>
            </a:pPr>
            <a:r>
              <a:rPr lang="en-US" dirty="0"/>
              <a:t>1.2 ChIP-seq analysis intro</a:t>
            </a:r>
          </a:p>
          <a:p>
            <a:pPr marL="457200" lvl="1" indent="0">
              <a:buNone/>
            </a:pPr>
            <a:r>
              <a:rPr lang="en-US" dirty="0"/>
              <a:t>1.3 </a:t>
            </a:r>
            <a:r>
              <a:rPr lang="en-US" dirty="0" err="1"/>
              <a:t>Fastqc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2. Alignment and Quality control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2.1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Trim_galore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2.2 Alignment and filter</a:t>
            </a:r>
          </a:p>
          <a:p>
            <a:pPr marL="0" indent="0">
              <a:buNone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3. Peak calling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3.1 Intro to peak calling algorithm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3.2 MACS2 peak calling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3.3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ChIP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-QC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8A6AAF-3DAF-5E4E-BB2D-4255B5091FE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74584" y="1095021"/>
            <a:ext cx="5486400" cy="548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4. Data visualization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4.1 Data preparation for visualization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4.2 UCSC genome browser</a:t>
            </a:r>
          </a:p>
          <a:p>
            <a:pPr marL="457200" lvl="1" indent="0">
              <a:buNone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5. Peak annotation and pathway analysis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5.1 Differential analysis with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DiffBind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5.2 Peak annotation with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ChIPseeker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6. Downstream analysis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6.3 Pathway analysis with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ClusterProfiler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220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5488</TotalTime>
  <Words>800</Words>
  <Application>Microsoft Macintosh PowerPoint</Application>
  <PresentationFormat>Widescreen</PresentationFormat>
  <Paragraphs>217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ChIP-seq introduction</vt:lpstr>
      <vt:lpstr>Using sticky notes for feedback</vt:lpstr>
      <vt:lpstr>Get course material</vt:lpstr>
      <vt:lpstr>Q&amp;A.1</vt:lpstr>
      <vt:lpstr>Why ChIP-seq?</vt:lpstr>
      <vt:lpstr>ChIP-seq analysis steps</vt:lpstr>
      <vt:lpstr>Practice 4.1 (Dump-fastqc)</vt:lpstr>
      <vt:lpstr>ChIP-seq analysis steps</vt:lpstr>
      <vt:lpstr>Contents</vt:lpstr>
      <vt:lpstr>Practice 4.2 (Dump-multiqc)</vt:lpstr>
      <vt:lpstr>Why trim Adapter -- Adapter contamination leads to lower alignment rate</vt:lpstr>
      <vt:lpstr>Alignment: ChIP-seq v.s. RNA-seq</vt:lpstr>
      <vt:lpstr>File formats – fastq, sam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Huitian Diao</dc:creator>
  <cp:lastModifiedBy>Huitian Diao</cp:lastModifiedBy>
  <cp:revision>324</cp:revision>
  <dcterms:created xsi:type="dcterms:W3CDTF">2018-09-16T20:57:42Z</dcterms:created>
  <dcterms:modified xsi:type="dcterms:W3CDTF">2018-10-31T16:15:43Z</dcterms:modified>
</cp:coreProperties>
</file>

<file path=docProps/thumbnail.jpeg>
</file>